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notesMasterIdLst>
    <p:notesMasterId r:id="rId13"/>
  </p:notesMasterIdLst>
  <p:sldIdLst>
    <p:sldId id="256" r:id="rId2"/>
    <p:sldId id="257" r:id="rId3"/>
    <p:sldId id="258" r:id="rId4"/>
    <p:sldId id="259" r:id="rId5"/>
    <p:sldId id="260" r:id="rId6"/>
    <p:sldId id="261" r:id="rId7"/>
    <p:sldId id="263" r:id="rId8"/>
    <p:sldId id="264" r:id="rId9"/>
    <p:sldId id="265" r:id="rId10"/>
    <p:sldId id="266" r:id="rId11"/>
    <p:sldId id="267"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3" d="100"/>
          <a:sy n="113" d="100"/>
        </p:scale>
        <p:origin x="51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140FEF-7BFE-4F73-81C3-F2B31F00325D}" type="datetimeFigureOut">
              <a:rPr lang="ro-RO" smtClean="0"/>
              <a:t>13.09.2022</a:t>
            </a:fld>
            <a:endParaRPr lang="ro-RO"/>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1100EC-42C5-4400-95CC-9E0E82E65FB3}" type="slidenum">
              <a:rPr lang="ro-RO" smtClean="0"/>
              <a:t>‹#›</a:t>
            </a:fld>
            <a:endParaRPr lang="ro-RO"/>
          </a:p>
        </p:txBody>
      </p:sp>
    </p:spTree>
    <p:extLst>
      <p:ext uri="{BB962C8B-B14F-4D97-AF65-F5344CB8AC3E}">
        <p14:creationId xmlns:p14="http://schemas.microsoft.com/office/powerpoint/2010/main" val="468577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6" name="Rectangle 15"/>
          <p:cNvSpPr/>
          <p:nvPr/>
        </p:nvSpPr>
        <p:spPr>
          <a:xfrm>
            <a:off x="1" y="0"/>
            <a:ext cx="12192000" cy="6858000"/>
          </a:xfrm>
          <a:prstGeom prst="rect">
            <a:avLst/>
          </a:prstGeom>
          <a:blipFill dpi="0" rotWithShape="1">
            <a:blip r:embed="rId2">
              <a:alphaModFix amt="40000"/>
              <a:duotone>
                <a:schemeClr val="accent1">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lumMod val="85000"/>
                  <a:lumOff val="15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2">
                    <a:lumMod val="7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rgbClr val="FFFFFF"/>
                </a:solidFill>
                <a:latin typeface="+mn-lt"/>
              </a:defRPr>
            </a:lvl1pPr>
          </a:lstStyle>
          <a:p>
            <a:fld id="{0987BC0E-36F5-4A30-B3C3-AEB707F1D3BB}" type="datetime1">
              <a:rPr lang="en-US" smtClean="0"/>
              <a:t>9/13/2022</a:t>
            </a:fld>
            <a:endParaRPr lang="en-US" dirty="0"/>
          </a:p>
        </p:txBody>
      </p:sp>
      <p:sp>
        <p:nvSpPr>
          <p:cNvPr id="21" name="Footer Placeholder 20"/>
          <p:cNvSpPr>
            <a:spLocks noGrp="1"/>
          </p:cNvSpPr>
          <p:nvPr>
            <p:ph type="ftr" sz="quarter" idx="11"/>
          </p:nvPr>
        </p:nvSpPr>
        <p:spPr>
          <a:xfrm>
            <a:off x="1453896" y="521208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CDF83A2-F730-4930-A53B-E8BC7FDEAE96}" type="datetime1">
              <a:rPr lang="en-US" smtClean="0"/>
              <a:t>9/13/2022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7786398-6516-4BA3-8DD5-5E8B3FEEBF15}" type="datetime1">
              <a:rPr lang="en-US" smtClean="0"/>
              <a:t>9/13/2022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9CB1BA-CFF8-4F0F-8B5C-BC6F7F40E825}" type="datetime1">
              <a:rPr lang="en-US" smtClean="0"/>
              <a:t>9/13/2022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16" name="Rectangle 15"/>
          <p:cNvSpPr/>
          <p:nvPr/>
        </p:nvSpPr>
        <p:spPr>
          <a:xfrm>
            <a:off x="11784" y="0"/>
            <a:ext cx="12192000" cy="6858000"/>
          </a:xfrm>
          <a:prstGeom prst="rect">
            <a:avLst/>
          </a:prstGeom>
          <a:blipFill dpi="0" rotWithShape="1">
            <a:blip r:embed="rId2">
              <a:alphaModFix amt="40000"/>
              <a:duotone>
                <a:schemeClr val="accent2">
                  <a:shade val="45000"/>
                  <a:satMod val="135000"/>
                </a:schemeClr>
                <a:prstClr val="white"/>
              </a:duotone>
            </a:blip>
            <a:srcRect/>
            <a:tile tx="-133350" ty="330200" sx="85000" sy="85000" flip="xy"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accent2">
                  <a:lumMod val="50000"/>
                </a:schemeClr>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tabLst>
                <a:tab pos="2633663" algn="l"/>
              </a:tabLst>
              <a:defRPr sz="1600">
                <a:solidFill>
                  <a:schemeClr val="tx2"/>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rgbClr val="FFFFFF"/>
                </a:solidFill>
                <a:latin typeface="+mn-lt"/>
                <a:ea typeface="+mn-ea"/>
                <a:cs typeface="+mn-cs"/>
              </a:defRPr>
            </a:lvl1pPr>
          </a:lstStyle>
          <a:p>
            <a:fld id="{2FE14013-CEF4-4414-BC7A-8A569338A409}" type="datetime1">
              <a:rPr lang="en-US" smtClean="0"/>
              <a:t>9/13/2022</a:t>
            </a:fld>
            <a:endParaRPr lang="en-US" dirty="0"/>
          </a:p>
        </p:txBody>
      </p:sp>
      <p:sp>
        <p:nvSpPr>
          <p:cNvPr id="5" name="Footer Placeholder 4"/>
          <p:cNvSpPr>
            <a:spLocks noGrp="1"/>
          </p:cNvSpPr>
          <p:nvPr>
            <p:ph type="ftr" sz="quarter" idx="11"/>
          </p:nvPr>
        </p:nvSpPr>
        <p:spPr>
          <a:xfrm>
            <a:off x="1453896" y="521208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208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65EA723-B3E1-47E1-B2B9-826C08184145}" type="datetime1">
              <a:rPr lang="en-US" smtClean="0"/>
              <a:t>9/13/2022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800" b="0">
                <a:solidFill>
                  <a:schemeClr val="tx2"/>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800" b="0">
                <a:solidFill>
                  <a:schemeClr val="tx2"/>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C4BA23-F7EC-43E8-A581-0C411671203E}" type="datetime1">
              <a:rPr lang="en-US" smtClean="0"/>
              <a:t>9/13/2022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271C68C-FC24-42D3-AE3F-2640D9C23AAC}" type="datetime1">
              <a:rPr lang="en-US" smtClean="0"/>
              <a:t>9/13/2022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785702-53EF-4A0F-A15E-7B0A8494F9CD}" type="datetime1">
              <a:rPr lang="en-US" smtClean="0"/>
              <a:t>9/13/2022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ectangle 14"/>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1BE02D2E-456F-4E26-95FE-770DF443CC24}" type="datetime1">
              <a:rPr lang="en-US" smtClean="0"/>
              <a:t>9/13/2022</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6728" y="6227064"/>
            <a:ext cx="1463040" cy="256032"/>
          </a:xfrm>
        </p:spPr>
        <p:txBody>
          <a:body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chemeClr val="tx1"/>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6">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9050" dist="6350" dir="2700000" algn="tl" rotWithShape="0">
                    <a:prstClr val="black">
                      <a:alpha val="40000"/>
                    </a:prstClr>
                  </a:outerShdw>
                </a:effectLst>
              </a:defRPr>
            </a:lvl1pPr>
          </a:lstStyle>
          <a:p>
            <a:fld id="{C379B51A-AA90-429F-87A4-FFCB669625D3}" type="datetime1">
              <a:rPr lang="en-US" smtClean="0"/>
              <a:t>9/13/2022</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56032"/>
          </a:xfrm>
        </p:spPr>
        <p:txBody>
          <a:body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89464" y="6214535"/>
            <a:ext cx="2743200" cy="256032"/>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41FA0E1A-C043-48B3-A70D-956A4301FEF6}" type="datetime1">
              <a:rPr lang="en-US" smtClean="0"/>
              <a:t>9/13/2022</a:t>
            </a:fld>
            <a:endParaRPr lang="en-US" dirty="0"/>
          </a:p>
        </p:txBody>
      </p:sp>
      <p:sp>
        <p:nvSpPr>
          <p:cNvPr id="5" name="Footer Placeholder 4"/>
          <p:cNvSpPr>
            <a:spLocks noGrp="1"/>
          </p:cNvSpPr>
          <p:nvPr>
            <p:ph type="ftr" sz="quarter" idx="3"/>
          </p:nvPr>
        </p:nvSpPr>
        <p:spPr>
          <a:xfrm>
            <a:off x="3489960" y="6214535"/>
            <a:ext cx="5212080" cy="256032"/>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348535" y="6214535"/>
            <a:ext cx="1463040" cy="256032"/>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
        <p:nvSpPr>
          <p:cNvPr id="8" name="Rectangle 7"/>
          <p:cNvSpPr/>
          <p:nvPr/>
        </p:nvSpPr>
        <p:spPr>
          <a:xfrm>
            <a:off x="371856" y="374904"/>
            <a:ext cx="11448288" cy="6108192"/>
          </a:xfrm>
          <a:prstGeom prst="rect">
            <a:avLst/>
          </a:prstGeom>
          <a:noFill/>
          <a:ln w="6350" cap="sq" cmpd="sng" algn="ctr">
            <a:solidFill>
              <a:schemeClr val="tx1">
                <a:lumMod val="75000"/>
                <a:lumOff val="25000"/>
              </a:schemeClr>
            </a:solidFill>
            <a:prstDash val="solid"/>
            <a:miter lim="800000"/>
          </a:ln>
          <a:effectLst/>
        </p:spPr>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slide" Target="slide4.xml"/><Relationship Id="rId7" Type="http://schemas.openxmlformats.org/officeDocument/2006/relationships/slide" Target="slide8.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7.xml"/><Relationship Id="rId5" Type="http://schemas.openxmlformats.org/officeDocument/2006/relationships/slide" Target="slide6.xml"/><Relationship Id="rId10" Type="http://schemas.openxmlformats.org/officeDocument/2006/relationships/slide" Target="slide11.xml"/><Relationship Id="rId4" Type="http://schemas.openxmlformats.org/officeDocument/2006/relationships/slide" Target="slide5.xml"/><Relationship Id="rId9" Type="http://schemas.openxmlformats.org/officeDocument/2006/relationships/slide" Target="slide10.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FE9D-5647-4436-82EE-6B4431DC1C60}"/>
              </a:ext>
            </a:extLst>
          </p:cNvPr>
          <p:cNvSpPr>
            <a:spLocks noGrp="1"/>
          </p:cNvSpPr>
          <p:nvPr>
            <p:ph type="ctrTitle"/>
          </p:nvPr>
        </p:nvSpPr>
        <p:spPr>
          <a:xfrm>
            <a:off x="1466850" y="2091263"/>
            <a:ext cx="9258302" cy="2590800"/>
          </a:xfrm>
        </p:spPr>
        <p:txBody>
          <a:bodyPr/>
          <a:lstStyle/>
          <a:p>
            <a:r>
              <a:rPr lang="ro-RO" sz="6000" dirty="0">
                <a:effectLst>
                  <a:outerShdw blurRad="38100" dist="38100" dir="2700000" algn="tl">
                    <a:srgbClr val="000000">
                      <a:alpha val="43137"/>
                    </a:srgbClr>
                  </a:outerShdw>
                </a:effectLst>
                <a:latin typeface="Algerian" panose="04020705040A02060702" pitchFamily="82" charset="0"/>
              </a:rPr>
              <a:t>Gestionarea rolurilor de utilizator</a:t>
            </a:r>
          </a:p>
        </p:txBody>
      </p:sp>
      <p:sp>
        <p:nvSpPr>
          <p:cNvPr id="3" name="Subtitle 2">
            <a:extLst>
              <a:ext uri="{FF2B5EF4-FFF2-40B4-BE49-F238E27FC236}">
                <a16:creationId xmlns:a16="http://schemas.microsoft.com/office/drawing/2014/main" id="{F1E37B02-39EF-4042-89FE-9F0347261351}"/>
              </a:ext>
            </a:extLst>
          </p:cNvPr>
          <p:cNvSpPr>
            <a:spLocks noGrp="1"/>
          </p:cNvSpPr>
          <p:nvPr>
            <p:ph type="subTitle" idx="1"/>
          </p:nvPr>
        </p:nvSpPr>
        <p:spPr>
          <a:xfrm>
            <a:off x="1581150" y="4696876"/>
            <a:ext cx="3686176" cy="594788"/>
          </a:xfrm>
        </p:spPr>
        <p:txBody>
          <a:bodyPr>
            <a:normAutofit/>
          </a:bodyPr>
          <a:lstStyle/>
          <a:p>
            <a:pPr algn="l"/>
            <a:endParaRPr lang="ro-RO" dirty="0"/>
          </a:p>
          <a:p>
            <a:pPr algn="l"/>
            <a:endParaRPr lang="ro-RO" dirty="0"/>
          </a:p>
        </p:txBody>
      </p:sp>
    </p:spTree>
    <p:extLst>
      <p:ext uri="{BB962C8B-B14F-4D97-AF65-F5344CB8AC3E}">
        <p14:creationId xmlns:p14="http://schemas.microsoft.com/office/powerpoint/2010/main" val="889260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C83BAB5-DB03-4425-87F8-932316F0F8C8}"/>
              </a:ext>
            </a:extLst>
          </p:cNvPr>
          <p:cNvSpPr>
            <a:spLocks noGrp="1"/>
          </p:cNvSpPr>
          <p:nvPr>
            <p:ph type="sldNum" sz="quarter" idx="12"/>
          </p:nvPr>
        </p:nvSpPr>
        <p:spPr/>
        <p:txBody>
          <a:bodyPr/>
          <a:lstStyle/>
          <a:p>
            <a:fld id="{4FAB73BC-B049-4115-A692-8D63A059BFB8}" type="slidenum">
              <a:rPr lang="en-US" smtClean="0"/>
              <a:t>10</a:t>
            </a:fld>
            <a:endParaRPr lang="en-US" dirty="0"/>
          </a:p>
        </p:txBody>
      </p:sp>
      <p:sp>
        <p:nvSpPr>
          <p:cNvPr id="8" name="Title 1">
            <a:extLst>
              <a:ext uri="{FF2B5EF4-FFF2-40B4-BE49-F238E27FC236}">
                <a16:creationId xmlns:a16="http://schemas.microsoft.com/office/drawing/2014/main" id="{FAC2E76E-C852-410C-9B2A-A04C6EB07C0F}"/>
              </a:ext>
            </a:extLst>
          </p:cNvPr>
          <p:cNvSpPr txBox="1">
            <a:spLocks/>
          </p:cNvSpPr>
          <p:nvPr/>
        </p:nvSpPr>
        <p:spPr>
          <a:xfrm>
            <a:off x="933450" y="656539"/>
            <a:ext cx="10058400" cy="76710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a:lstStyle>
          <a:p>
            <a:r>
              <a:rPr lang="ro-RO" sz="4000" dirty="0">
                <a:effectLst>
                  <a:outerShdw blurRad="38100" dist="38100" dir="2700000" algn="tl">
                    <a:srgbClr val="000000">
                      <a:alpha val="43137"/>
                    </a:srgbClr>
                  </a:outerShdw>
                </a:effectLst>
                <a:latin typeface="Constantia" panose="02030602050306030303" pitchFamily="18" charset="0"/>
              </a:rPr>
              <a:t>Modificarea parolei utilizatorului</a:t>
            </a:r>
          </a:p>
        </p:txBody>
      </p:sp>
      <p:sp>
        <p:nvSpPr>
          <p:cNvPr id="22" name="Content Placeholder 3">
            <a:extLst>
              <a:ext uri="{FF2B5EF4-FFF2-40B4-BE49-F238E27FC236}">
                <a16:creationId xmlns:a16="http://schemas.microsoft.com/office/drawing/2014/main" id="{97323CDC-A23F-419A-8BC4-A7D1272A98EA}"/>
              </a:ext>
            </a:extLst>
          </p:cNvPr>
          <p:cNvSpPr txBox="1">
            <a:spLocks/>
          </p:cNvSpPr>
          <p:nvPr/>
        </p:nvSpPr>
        <p:spPr>
          <a:xfrm>
            <a:off x="1065879" y="2867992"/>
            <a:ext cx="4078149" cy="1122016"/>
          </a:xfrm>
          <a:prstGeom prst="rect">
            <a:avLst/>
          </a:prstGeom>
        </p:spPr>
        <p:txBody>
          <a:bodyPr vert="horz" lIns="91440" tIns="45720" rIns="91440" bIns="45720" rtlCol="0">
            <a:normAutofit lnSpcReduction="10000"/>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Font typeface="Garamond" pitchFamily="18" charset="0"/>
              <a:buNone/>
            </a:pPr>
            <a:r>
              <a:rPr lang="ro-RO" u="sng" dirty="0">
                <a:latin typeface="Cambria" panose="02040503050406030204" pitchFamily="18" charset="0"/>
                <a:ea typeface="Cambria" panose="02040503050406030204" pitchFamily="18" charset="0"/>
              </a:rPr>
              <a:t>Sintaxa pentru modificarea parolei:</a:t>
            </a:r>
          </a:p>
          <a:p>
            <a:pPr marL="0" indent="0" algn="just">
              <a:buFont typeface="Garamond" pitchFamily="18" charset="0"/>
              <a:buNone/>
            </a:pPr>
            <a:r>
              <a:rPr lang="ro-RO" b="1" dirty="0">
                <a:latin typeface="Cambria" panose="02040503050406030204" pitchFamily="18" charset="0"/>
                <a:ea typeface="Cambria" panose="02040503050406030204" pitchFamily="18" charset="0"/>
              </a:rPr>
              <a:t>ALTER USER </a:t>
            </a:r>
            <a:r>
              <a:rPr lang="ro-RO" i="1" dirty="0">
                <a:latin typeface="Cambria" panose="02040503050406030204" pitchFamily="18" charset="0"/>
                <a:ea typeface="Cambria" panose="02040503050406030204" pitchFamily="18" charset="0"/>
              </a:rPr>
              <a:t>nume_utilizator</a:t>
            </a:r>
          </a:p>
          <a:p>
            <a:pPr marL="0" indent="0" algn="just">
              <a:buFont typeface="Garamond" pitchFamily="18" charset="0"/>
              <a:buNone/>
            </a:pPr>
            <a:r>
              <a:rPr lang="ro-RO" b="1" dirty="0">
                <a:latin typeface="Cambria" panose="02040503050406030204" pitchFamily="18" charset="0"/>
                <a:ea typeface="Cambria" panose="02040503050406030204" pitchFamily="18" charset="0"/>
              </a:rPr>
              <a:t>WITH PASSWORD </a:t>
            </a:r>
            <a:r>
              <a:rPr lang="ro-RO" dirty="0">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a:t>
            </a:r>
            <a:r>
              <a:rPr lang="ro-RO" dirty="0">
                <a:latin typeface="Cambria" panose="02040503050406030204" pitchFamily="18" charset="0"/>
                <a:ea typeface="Cambria" panose="02040503050406030204" pitchFamily="18" charset="0"/>
              </a:rPr>
              <a:t>parola</a:t>
            </a:r>
            <a:r>
              <a:rPr lang="en-US" dirty="0">
                <a:latin typeface="Cambria" panose="02040503050406030204" pitchFamily="18" charset="0"/>
                <a:ea typeface="Cambria" panose="02040503050406030204" pitchFamily="18" charset="0"/>
              </a:rPr>
              <a:t>’</a:t>
            </a:r>
            <a:endParaRPr lang="ro-RO" b="1" dirty="0">
              <a:latin typeface="Cambria" panose="02040503050406030204" pitchFamily="18" charset="0"/>
              <a:ea typeface="Cambria" panose="02040503050406030204" pitchFamily="18" charset="0"/>
            </a:endParaRPr>
          </a:p>
        </p:txBody>
      </p:sp>
      <p:sp>
        <p:nvSpPr>
          <p:cNvPr id="27" name="Content Placeholder 2">
            <a:extLst>
              <a:ext uri="{FF2B5EF4-FFF2-40B4-BE49-F238E27FC236}">
                <a16:creationId xmlns:a16="http://schemas.microsoft.com/office/drawing/2014/main" id="{3405FADF-9F33-4D25-A972-A64351D0E9AB}"/>
              </a:ext>
            </a:extLst>
          </p:cNvPr>
          <p:cNvSpPr txBox="1">
            <a:spLocks/>
          </p:cNvSpPr>
          <p:nvPr/>
        </p:nvSpPr>
        <p:spPr>
          <a:xfrm>
            <a:off x="1065879" y="4499220"/>
            <a:ext cx="2708943" cy="425145"/>
          </a:xfrm>
          <a:prstGeom prst="rect">
            <a:avLst/>
          </a:prstGeom>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Font typeface="Garamond" pitchFamily="18" charset="0"/>
              <a:buNone/>
            </a:pPr>
            <a:r>
              <a:rPr lang="ro-RO" dirty="0">
                <a:latin typeface="Cambria" panose="02040503050406030204" pitchFamily="18" charset="0"/>
                <a:ea typeface="Cambria" panose="02040503050406030204" pitchFamily="18" charset="0"/>
              </a:rPr>
              <a:t>Exemplu:</a:t>
            </a:r>
          </a:p>
        </p:txBody>
      </p:sp>
      <p:sp>
        <p:nvSpPr>
          <p:cNvPr id="35" name="Content Placeholder 2">
            <a:extLst>
              <a:ext uri="{FF2B5EF4-FFF2-40B4-BE49-F238E27FC236}">
                <a16:creationId xmlns:a16="http://schemas.microsoft.com/office/drawing/2014/main" id="{9480DE1C-27CE-4F7E-BBCA-54C80DAC9120}"/>
              </a:ext>
            </a:extLst>
          </p:cNvPr>
          <p:cNvSpPr txBox="1">
            <a:spLocks/>
          </p:cNvSpPr>
          <p:nvPr/>
        </p:nvSpPr>
        <p:spPr>
          <a:xfrm>
            <a:off x="1392904" y="1550248"/>
            <a:ext cx="9598946" cy="1104840"/>
          </a:xfrm>
          <a:prstGeom prst="rect">
            <a:avLst/>
          </a:prstGeom>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Font typeface="Garamond" pitchFamily="18" charset="0"/>
              <a:buNone/>
            </a:pPr>
            <a:r>
              <a:rPr lang="ro-RO" dirty="0">
                <a:latin typeface="Cambria" panose="02040503050406030204" pitchFamily="18" charset="0"/>
                <a:ea typeface="Cambria" panose="02040503050406030204" pitchFamily="18" charset="0"/>
              </a:rPr>
              <a:t>Parola și alte atribute ale contului de utilizator pot fi schimbate cu declarația </a:t>
            </a:r>
            <a:r>
              <a:rPr lang="ro-RO" b="1" dirty="0">
                <a:latin typeface="Cambria" panose="02040503050406030204" pitchFamily="18" charset="0"/>
                <a:ea typeface="Cambria" panose="02040503050406030204" pitchFamily="18" charset="0"/>
              </a:rPr>
              <a:t>ALTER USER</a:t>
            </a:r>
            <a:r>
              <a:rPr lang="ro-RO" dirty="0">
                <a:latin typeface="Cambria" panose="02040503050406030204" pitchFamily="18" charset="0"/>
                <a:ea typeface="Cambria" panose="02040503050406030204" pitchFamily="18" charset="0"/>
              </a:rPr>
              <a:t>. Utilizatorul însuși poate folosi această comandă pentru a-și schimba parola.</a:t>
            </a:r>
          </a:p>
        </p:txBody>
      </p:sp>
      <p:sp>
        <p:nvSpPr>
          <p:cNvPr id="36" name="Rectangle 35">
            <a:extLst>
              <a:ext uri="{FF2B5EF4-FFF2-40B4-BE49-F238E27FC236}">
                <a16:creationId xmlns:a16="http://schemas.microsoft.com/office/drawing/2014/main" id="{0A4F14B4-EA57-4018-81C7-6B74EF9398F2}"/>
              </a:ext>
            </a:extLst>
          </p:cNvPr>
          <p:cNvSpPr/>
          <p:nvPr/>
        </p:nvSpPr>
        <p:spPr>
          <a:xfrm>
            <a:off x="1066800" y="1435381"/>
            <a:ext cx="326104" cy="87918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cxnSp>
        <p:nvCxnSpPr>
          <p:cNvPr id="9" name="Straight Connector 8">
            <a:extLst>
              <a:ext uri="{FF2B5EF4-FFF2-40B4-BE49-F238E27FC236}">
                <a16:creationId xmlns:a16="http://schemas.microsoft.com/office/drawing/2014/main" id="{7AFAB976-5034-4EEC-BAE7-303AF8D0BB3C}"/>
              </a:ext>
            </a:extLst>
          </p:cNvPr>
          <p:cNvCxnSpPr/>
          <p:nvPr/>
        </p:nvCxnSpPr>
        <p:spPr>
          <a:xfrm>
            <a:off x="1066800" y="1428750"/>
            <a:ext cx="10058400" cy="0"/>
          </a:xfrm>
          <a:prstGeom prst="line">
            <a:avLst/>
          </a:prstGeom>
          <a:ln w="6350"/>
        </p:spPr>
        <p:style>
          <a:lnRef idx="1">
            <a:schemeClr val="dk1"/>
          </a:lnRef>
          <a:fillRef idx="0">
            <a:schemeClr val="dk1"/>
          </a:fillRef>
          <a:effectRef idx="0">
            <a:schemeClr val="dk1"/>
          </a:effectRef>
          <a:fontRef idx="minor">
            <a:schemeClr val="tx1"/>
          </a:fontRef>
        </p:style>
      </p:cxnSp>
      <p:pic>
        <p:nvPicPr>
          <p:cNvPr id="3" name="Picture 2">
            <a:extLst>
              <a:ext uri="{FF2B5EF4-FFF2-40B4-BE49-F238E27FC236}">
                <a16:creationId xmlns:a16="http://schemas.microsoft.com/office/drawing/2014/main" id="{4BC740FA-4A04-476F-A0A4-325BAEE9EF89}"/>
              </a:ext>
            </a:extLst>
          </p:cNvPr>
          <p:cNvPicPr>
            <a:picLocks noChangeAspect="1"/>
          </p:cNvPicPr>
          <p:nvPr/>
        </p:nvPicPr>
        <p:blipFill>
          <a:blip r:embed="rId2"/>
          <a:stretch>
            <a:fillRect/>
          </a:stretch>
        </p:blipFill>
        <p:spPr>
          <a:xfrm>
            <a:off x="1065879" y="5052314"/>
            <a:ext cx="5419725" cy="510876"/>
          </a:xfrm>
          <a:prstGeom prst="rect">
            <a:avLst/>
          </a:prstGeom>
          <a:ln w="12700">
            <a:solidFill>
              <a:schemeClr val="tx1"/>
            </a:solidFill>
          </a:ln>
        </p:spPr>
      </p:pic>
      <p:pic>
        <p:nvPicPr>
          <p:cNvPr id="4098" name="Picture 2" descr="circled-user-male-skin-type-1-2 | Focus Education">
            <a:extLst>
              <a:ext uri="{FF2B5EF4-FFF2-40B4-BE49-F238E27FC236}">
                <a16:creationId xmlns:a16="http://schemas.microsoft.com/office/drawing/2014/main" id="{424A4A57-06B6-4886-82C8-8209B12E0F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62428" y="2314567"/>
            <a:ext cx="3858724" cy="38587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9891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FA780-8483-4472-8E37-2908AAA576C4}"/>
              </a:ext>
            </a:extLst>
          </p:cNvPr>
          <p:cNvSpPr>
            <a:spLocks noGrp="1"/>
          </p:cNvSpPr>
          <p:nvPr>
            <p:ph type="title"/>
          </p:nvPr>
        </p:nvSpPr>
        <p:spPr>
          <a:xfrm>
            <a:off x="933450" y="656539"/>
            <a:ext cx="10058400" cy="767106"/>
          </a:xfrm>
        </p:spPr>
        <p:txBody>
          <a:bodyPr/>
          <a:lstStyle/>
          <a:p>
            <a:r>
              <a:rPr lang="en-US" dirty="0">
                <a:effectLst>
                  <a:outerShdw blurRad="38100" dist="38100" dir="2700000" algn="tl">
                    <a:srgbClr val="000000">
                      <a:alpha val="43137"/>
                    </a:srgbClr>
                  </a:outerShdw>
                </a:effectLst>
                <a:latin typeface="Constantia" panose="02030602050306030303" pitchFamily="18" charset="0"/>
              </a:rPr>
              <a:t>Concluzii</a:t>
            </a:r>
            <a:endParaRPr lang="ro-RO" dirty="0">
              <a:effectLst>
                <a:outerShdw blurRad="38100" dist="38100" dir="2700000" algn="tl">
                  <a:srgbClr val="000000">
                    <a:alpha val="43137"/>
                  </a:srgbClr>
                </a:outerShdw>
              </a:effectLst>
              <a:latin typeface="Constantia" panose="02030602050306030303" pitchFamily="18" charset="0"/>
            </a:endParaRPr>
          </a:p>
        </p:txBody>
      </p:sp>
      <p:sp>
        <p:nvSpPr>
          <p:cNvPr id="3" name="Content Placeholder 2">
            <a:extLst>
              <a:ext uri="{FF2B5EF4-FFF2-40B4-BE49-F238E27FC236}">
                <a16:creationId xmlns:a16="http://schemas.microsoft.com/office/drawing/2014/main" id="{3AA8A79C-BFE6-4F2C-8FCB-9DC707C0E417}"/>
              </a:ext>
            </a:extLst>
          </p:cNvPr>
          <p:cNvSpPr>
            <a:spLocks noGrp="1"/>
          </p:cNvSpPr>
          <p:nvPr>
            <p:ph idx="1"/>
          </p:nvPr>
        </p:nvSpPr>
        <p:spPr>
          <a:xfrm>
            <a:off x="1066800" y="2321050"/>
            <a:ext cx="10058400" cy="2973704"/>
          </a:xfrm>
        </p:spPr>
        <p:txBody>
          <a:bodyPr>
            <a:normAutofit/>
          </a:bodyPr>
          <a:lstStyle/>
          <a:p>
            <a:pPr marL="0" indent="0" algn="just">
              <a:buNone/>
            </a:pPr>
            <a:r>
              <a:rPr lang="ro-RO" sz="2000" dirty="0">
                <a:latin typeface="Cambria" panose="02040503050406030204" pitchFamily="18" charset="0"/>
                <a:ea typeface="Cambria" panose="02040503050406030204" pitchFamily="18" charset="0"/>
              </a:rPr>
              <a:t>În concluzie, pot spune că folosind rolurile predefinite, este ușor să acorzi utilizatorilor un set de permisiuni predefinite, făcându-i doar membri ai unui rol server sau bază de date.</a:t>
            </a:r>
          </a:p>
          <a:p>
            <a:pPr marL="0" indent="0" algn="just">
              <a:buNone/>
            </a:pPr>
            <a:r>
              <a:rPr lang="ro-RO" sz="2000" dirty="0">
                <a:latin typeface="Cambria" panose="02040503050406030204" pitchFamily="18" charset="0"/>
                <a:ea typeface="Cambria" panose="02040503050406030204" pitchFamily="18" charset="0"/>
              </a:rPr>
              <a:t>Folosirea rolurilor predefinite de server și baze de date reprezintă o modalitate excelentă de a oferi un set de acces predefinit la resursele bazei de date cu un efort administrativ minim.</a:t>
            </a:r>
          </a:p>
          <a:p>
            <a:pPr marL="0" indent="0" algn="just">
              <a:buNone/>
            </a:pPr>
            <a:r>
              <a:rPr lang="ro-RO" sz="2000" dirty="0">
                <a:latin typeface="Cambria" panose="02040503050406030204" pitchFamily="18" charset="0"/>
                <a:ea typeface="Cambria" panose="02040503050406030204" pitchFamily="18" charset="0"/>
              </a:rPr>
              <a:t>Iar folosind rolurile definite de utilizator, poți crea un set de permisiuni ce ușor vor fi utilizate de către membrii pentru efectuarea strictului necesar. Astfel minimizând pericolul de utilizarea și modificarea bazei de date în mod nedorit.</a:t>
            </a:r>
          </a:p>
        </p:txBody>
      </p:sp>
      <p:sp>
        <p:nvSpPr>
          <p:cNvPr id="4" name="Slide Number Placeholder 3">
            <a:extLst>
              <a:ext uri="{FF2B5EF4-FFF2-40B4-BE49-F238E27FC236}">
                <a16:creationId xmlns:a16="http://schemas.microsoft.com/office/drawing/2014/main" id="{9E53FC64-25C5-4369-9DAD-EE58483F4FD5}"/>
              </a:ext>
            </a:extLst>
          </p:cNvPr>
          <p:cNvSpPr>
            <a:spLocks noGrp="1"/>
          </p:cNvSpPr>
          <p:nvPr>
            <p:ph type="sldNum" sz="quarter" idx="12"/>
          </p:nvPr>
        </p:nvSpPr>
        <p:spPr/>
        <p:txBody>
          <a:bodyPr/>
          <a:lstStyle/>
          <a:p>
            <a:fld id="{4FAB73BC-B049-4115-A692-8D63A059BFB8}" type="slidenum">
              <a:rPr lang="en-US" smtClean="0"/>
              <a:t>11</a:t>
            </a:fld>
            <a:endParaRPr lang="en-US" dirty="0"/>
          </a:p>
        </p:txBody>
      </p:sp>
      <p:cxnSp>
        <p:nvCxnSpPr>
          <p:cNvPr id="6" name="Straight Connector 5">
            <a:extLst>
              <a:ext uri="{FF2B5EF4-FFF2-40B4-BE49-F238E27FC236}">
                <a16:creationId xmlns:a16="http://schemas.microsoft.com/office/drawing/2014/main" id="{B9A988C1-8BB7-4F24-9ACC-E4C596353868}"/>
              </a:ext>
            </a:extLst>
          </p:cNvPr>
          <p:cNvCxnSpPr/>
          <p:nvPr/>
        </p:nvCxnSpPr>
        <p:spPr>
          <a:xfrm>
            <a:off x="1066800" y="1428750"/>
            <a:ext cx="10058400" cy="0"/>
          </a:xfrm>
          <a:prstGeom prst="line">
            <a:avLst/>
          </a:prstGeom>
          <a:ln w="63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29663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FA780-8483-4472-8E37-2908AAA576C4}"/>
              </a:ext>
            </a:extLst>
          </p:cNvPr>
          <p:cNvSpPr>
            <a:spLocks noGrp="1"/>
          </p:cNvSpPr>
          <p:nvPr>
            <p:ph type="title"/>
          </p:nvPr>
        </p:nvSpPr>
        <p:spPr>
          <a:xfrm>
            <a:off x="933450" y="656539"/>
            <a:ext cx="10058400" cy="767106"/>
          </a:xfrm>
        </p:spPr>
        <p:txBody>
          <a:bodyPr/>
          <a:lstStyle/>
          <a:p>
            <a:r>
              <a:rPr lang="ro-RO" dirty="0">
                <a:effectLst>
                  <a:outerShdw blurRad="38100" dist="38100" dir="2700000" algn="tl">
                    <a:srgbClr val="000000">
                      <a:alpha val="43137"/>
                    </a:srgbClr>
                  </a:outerShdw>
                </a:effectLst>
                <a:latin typeface="Constantia" panose="02030602050306030303" pitchFamily="18" charset="0"/>
              </a:rPr>
              <a:t>Cuprins</a:t>
            </a:r>
          </a:p>
        </p:txBody>
      </p:sp>
      <p:sp>
        <p:nvSpPr>
          <p:cNvPr id="3" name="Content Placeholder 2">
            <a:extLst>
              <a:ext uri="{FF2B5EF4-FFF2-40B4-BE49-F238E27FC236}">
                <a16:creationId xmlns:a16="http://schemas.microsoft.com/office/drawing/2014/main" id="{3AA8A79C-BFE6-4F2C-8FCB-9DC707C0E417}"/>
              </a:ext>
            </a:extLst>
          </p:cNvPr>
          <p:cNvSpPr>
            <a:spLocks noGrp="1"/>
          </p:cNvSpPr>
          <p:nvPr>
            <p:ph idx="1"/>
          </p:nvPr>
        </p:nvSpPr>
        <p:spPr>
          <a:xfrm>
            <a:off x="1066800" y="1850577"/>
            <a:ext cx="10058400" cy="3931920"/>
          </a:xfrm>
        </p:spPr>
        <p:txBody>
          <a:bodyPr>
            <a:normAutofit/>
          </a:bodyPr>
          <a:lstStyle/>
          <a:p>
            <a:pPr marL="0" indent="0">
              <a:buNone/>
            </a:pPr>
            <a:r>
              <a:rPr lang="ro-RO" sz="2000" dirty="0">
                <a:latin typeface="Cambria" panose="02040503050406030204" pitchFamily="18" charset="0"/>
                <a:ea typeface="Cambria" panose="02040503050406030204" pitchFamily="18" charset="0"/>
              </a:rPr>
              <a:t>Introducere.................................................................................................................................................................3</a:t>
            </a:r>
          </a:p>
          <a:p>
            <a:pPr marL="0" indent="0">
              <a:buNone/>
            </a:pPr>
            <a:r>
              <a:rPr lang="ro-RO" sz="2000" dirty="0">
                <a:latin typeface="Cambria" panose="02040503050406030204" pitchFamily="18" charset="0"/>
                <a:ea typeface="Cambria" panose="02040503050406030204" pitchFamily="18" charset="0"/>
              </a:rPr>
              <a:t>Utilizatorii și rolurile bazei de date..................................................................................................................4</a:t>
            </a:r>
          </a:p>
          <a:p>
            <a:pPr marL="0" indent="0">
              <a:buNone/>
            </a:pPr>
            <a:r>
              <a:rPr lang="ro-RO" sz="2000" dirty="0">
                <a:latin typeface="Cambria" panose="02040503050406030204" pitchFamily="18" charset="0"/>
                <a:ea typeface="Cambria" panose="02040503050406030204" pitchFamily="18" charset="0"/>
              </a:rPr>
              <a:t>Roluri fixe....................................................................................................................................................................5</a:t>
            </a:r>
          </a:p>
          <a:p>
            <a:pPr marL="0" indent="0">
              <a:buNone/>
            </a:pPr>
            <a:r>
              <a:rPr lang="ro-RO" sz="2000" dirty="0">
                <a:latin typeface="Cambria" panose="02040503050406030204" pitchFamily="18" charset="0"/>
                <a:ea typeface="Cambria" panose="02040503050406030204" pitchFamily="18" charset="0"/>
              </a:rPr>
              <a:t>Roluri definite de utilizator..................................................................................................................................6</a:t>
            </a:r>
          </a:p>
          <a:p>
            <a:pPr marL="0" indent="0">
              <a:buNone/>
            </a:pPr>
            <a:r>
              <a:rPr lang="ro-RO" sz="2000" dirty="0">
                <a:latin typeface="Cambria" panose="02040503050406030204" pitchFamily="18" charset="0"/>
                <a:ea typeface="Cambria" panose="02040503050406030204" pitchFamily="18" charset="0"/>
              </a:rPr>
              <a:t>Roluri publice ...........................................................................................................................................................7</a:t>
            </a:r>
          </a:p>
          <a:p>
            <a:pPr marL="0" indent="0">
              <a:buNone/>
            </a:pPr>
            <a:r>
              <a:rPr lang="ro-RO" sz="2000" dirty="0">
                <a:latin typeface="Cambria" panose="02040503050406030204" pitchFamily="18" charset="0"/>
                <a:ea typeface="Cambria" panose="02040503050406030204" pitchFamily="18" charset="0"/>
              </a:rPr>
              <a:t>Exemple de creare ..................................................................................................................................................8</a:t>
            </a:r>
          </a:p>
          <a:p>
            <a:pPr marL="0" indent="0">
              <a:buNone/>
            </a:pPr>
            <a:r>
              <a:rPr lang="ro-RO" sz="2000" dirty="0">
                <a:latin typeface="Cambria" panose="02040503050406030204" pitchFamily="18" charset="0"/>
                <a:ea typeface="Cambria" panose="02040503050406030204" pitchFamily="18" charset="0"/>
              </a:rPr>
              <a:t>Exemple de eliminare ............................................................................................................................................9</a:t>
            </a:r>
          </a:p>
          <a:p>
            <a:pPr marL="0" indent="0">
              <a:buNone/>
            </a:pPr>
            <a:r>
              <a:rPr lang="ro-RO" sz="2000" dirty="0">
                <a:latin typeface="Cambria" panose="02040503050406030204" pitchFamily="18" charset="0"/>
                <a:ea typeface="Cambria" panose="02040503050406030204" pitchFamily="18" charset="0"/>
              </a:rPr>
              <a:t>Modificarea parolei utilizatorului .................................................................................................................10</a:t>
            </a:r>
          </a:p>
          <a:p>
            <a:pPr marL="0" indent="0">
              <a:buNone/>
            </a:pPr>
            <a:r>
              <a:rPr lang="en-US" sz="2000" dirty="0">
                <a:latin typeface="Cambria" panose="02040503050406030204" pitchFamily="18" charset="0"/>
                <a:ea typeface="Cambria" panose="02040503050406030204" pitchFamily="18" charset="0"/>
              </a:rPr>
              <a:t>Concluzii</a:t>
            </a:r>
            <a:r>
              <a:rPr lang="ro-RO" sz="2000" dirty="0">
                <a:latin typeface="Cambria" panose="02040503050406030204" pitchFamily="18" charset="0"/>
                <a:ea typeface="Cambria" panose="02040503050406030204" pitchFamily="18" charset="0"/>
              </a:rPr>
              <a:t> ..................................................................................................................................................................11</a:t>
            </a:r>
            <a:endParaRPr lang="ro-RO" sz="2000" dirty="0">
              <a:latin typeface="Constantia" panose="02030602050306030303" pitchFamily="18" charset="0"/>
            </a:endParaRPr>
          </a:p>
        </p:txBody>
      </p:sp>
      <p:sp>
        <p:nvSpPr>
          <p:cNvPr id="4" name="Slide Number Placeholder 3">
            <a:extLst>
              <a:ext uri="{FF2B5EF4-FFF2-40B4-BE49-F238E27FC236}">
                <a16:creationId xmlns:a16="http://schemas.microsoft.com/office/drawing/2014/main" id="{9E53FC64-25C5-4369-9DAD-EE58483F4FD5}"/>
              </a:ext>
            </a:extLst>
          </p:cNvPr>
          <p:cNvSpPr>
            <a:spLocks noGrp="1"/>
          </p:cNvSpPr>
          <p:nvPr>
            <p:ph type="sldNum" sz="quarter" idx="12"/>
          </p:nvPr>
        </p:nvSpPr>
        <p:spPr/>
        <p:txBody>
          <a:bodyPr/>
          <a:lstStyle/>
          <a:p>
            <a:fld id="{4FAB73BC-B049-4115-A692-8D63A059BFB8}" type="slidenum">
              <a:rPr lang="en-US" smtClean="0"/>
              <a:t>2</a:t>
            </a:fld>
            <a:endParaRPr lang="en-US" dirty="0"/>
          </a:p>
        </p:txBody>
      </p:sp>
      <p:cxnSp>
        <p:nvCxnSpPr>
          <p:cNvPr id="6" name="Straight Connector 5">
            <a:extLst>
              <a:ext uri="{FF2B5EF4-FFF2-40B4-BE49-F238E27FC236}">
                <a16:creationId xmlns:a16="http://schemas.microsoft.com/office/drawing/2014/main" id="{B9A988C1-8BB7-4F24-9ACC-E4C596353868}"/>
              </a:ext>
            </a:extLst>
          </p:cNvPr>
          <p:cNvCxnSpPr/>
          <p:nvPr/>
        </p:nvCxnSpPr>
        <p:spPr>
          <a:xfrm>
            <a:off x="1066800" y="1428750"/>
            <a:ext cx="10058400" cy="0"/>
          </a:xfrm>
          <a:prstGeom prst="line">
            <a:avLst/>
          </a:prstGeom>
          <a:ln w="6350"/>
        </p:spPr>
        <p:style>
          <a:lnRef idx="1">
            <a:schemeClr val="dk1"/>
          </a:lnRef>
          <a:fillRef idx="0">
            <a:schemeClr val="dk1"/>
          </a:fillRef>
          <a:effectRef idx="0">
            <a:schemeClr val="dk1"/>
          </a:effectRef>
          <a:fontRef idx="minor">
            <a:schemeClr val="tx1"/>
          </a:fontRef>
        </p:style>
      </p:cxnSp>
      <p:sp>
        <p:nvSpPr>
          <p:cNvPr id="8" name="Rectangle 7">
            <a:hlinkClick r:id="rId2" action="ppaction://hlinksldjump"/>
            <a:extLst>
              <a:ext uri="{FF2B5EF4-FFF2-40B4-BE49-F238E27FC236}">
                <a16:creationId xmlns:a16="http://schemas.microsoft.com/office/drawing/2014/main" id="{E121D1AB-02D9-44C0-A845-78710D449A2A}"/>
              </a:ext>
            </a:extLst>
          </p:cNvPr>
          <p:cNvSpPr/>
          <p:nvPr/>
        </p:nvSpPr>
        <p:spPr>
          <a:xfrm>
            <a:off x="1143000" y="1850577"/>
            <a:ext cx="1314450" cy="3306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9" name="Rectangle 8">
            <a:hlinkClick r:id="rId3" action="ppaction://hlinksldjump"/>
            <a:extLst>
              <a:ext uri="{FF2B5EF4-FFF2-40B4-BE49-F238E27FC236}">
                <a16:creationId xmlns:a16="http://schemas.microsoft.com/office/drawing/2014/main" id="{0BB20628-347D-4D2B-B449-9EF84B64192D}"/>
              </a:ext>
            </a:extLst>
          </p:cNvPr>
          <p:cNvSpPr/>
          <p:nvPr/>
        </p:nvSpPr>
        <p:spPr>
          <a:xfrm>
            <a:off x="1152525" y="2314575"/>
            <a:ext cx="3781425" cy="3238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0" name="Rectangle 9">
            <a:hlinkClick r:id="rId4" action="ppaction://hlinksldjump"/>
            <a:extLst>
              <a:ext uri="{FF2B5EF4-FFF2-40B4-BE49-F238E27FC236}">
                <a16:creationId xmlns:a16="http://schemas.microsoft.com/office/drawing/2014/main" id="{051D0E04-D68E-4985-85A5-84E1D697A23C}"/>
              </a:ext>
            </a:extLst>
          </p:cNvPr>
          <p:cNvSpPr/>
          <p:nvPr/>
        </p:nvSpPr>
        <p:spPr>
          <a:xfrm>
            <a:off x="1152525" y="2752725"/>
            <a:ext cx="1143000" cy="3075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1" name="Rectangle 10">
            <a:hlinkClick r:id="rId5" action="ppaction://hlinksldjump"/>
            <a:extLst>
              <a:ext uri="{FF2B5EF4-FFF2-40B4-BE49-F238E27FC236}">
                <a16:creationId xmlns:a16="http://schemas.microsoft.com/office/drawing/2014/main" id="{90D14555-0E1C-48FA-A957-7281145D268D}"/>
              </a:ext>
            </a:extLst>
          </p:cNvPr>
          <p:cNvSpPr/>
          <p:nvPr/>
        </p:nvSpPr>
        <p:spPr>
          <a:xfrm>
            <a:off x="1143000" y="3174551"/>
            <a:ext cx="2971800" cy="2544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2" name="Rectangle 11">
            <a:hlinkClick r:id="rId6" action="ppaction://hlinksldjump"/>
            <a:extLst>
              <a:ext uri="{FF2B5EF4-FFF2-40B4-BE49-F238E27FC236}">
                <a16:creationId xmlns:a16="http://schemas.microsoft.com/office/drawing/2014/main" id="{AC3BDDE9-ED27-460F-ADFB-8AB203FC80F2}"/>
              </a:ext>
            </a:extLst>
          </p:cNvPr>
          <p:cNvSpPr/>
          <p:nvPr/>
        </p:nvSpPr>
        <p:spPr>
          <a:xfrm>
            <a:off x="1152524" y="3631758"/>
            <a:ext cx="1495425" cy="219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3" name="Rectangle 12">
            <a:hlinkClick r:id="rId7" action="ppaction://hlinksldjump"/>
            <a:extLst>
              <a:ext uri="{FF2B5EF4-FFF2-40B4-BE49-F238E27FC236}">
                <a16:creationId xmlns:a16="http://schemas.microsoft.com/office/drawing/2014/main" id="{1C47E1C8-4CB9-4B1A-8880-A20440A33273}"/>
              </a:ext>
            </a:extLst>
          </p:cNvPr>
          <p:cNvSpPr/>
          <p:nvPr/>
        </p:nvSpPr>
        <p:spPr>
          <a:xfrm>
            <a:off x="1152525" y="4053584"/>
            <a:ext cx="2009775" cy="2544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4" name="Rectangle 13">
            <a:hlinkClick r:id="rId8" action="ppaction://hlinksldjump"/>
            <a:extLst>
              <a:ext uri="{FF2B5EF4-FFF2-40B4-BE49-F238E27FC236}">
                <a16:creationId xmlns:a16="http://schemas.microsoft.com/office/drawing/2014/main" id="{739A1DC7-B1DA-4E9C-8730-97FEDB2249D1}"/>
              </a:ext>
            </a:extLst>
          </p:cNvPr>
          <p:cNvSpPr/>
          <p:nvPr/>
        </p:nvSpPr>
        <p:spPr>
          <a:xfrm>
            <a:off x="1152524" y="4475410"/>
            <a:ext cx="2343151" cy="219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5" name="Rectangle 14">
            <a:hlinkClick r:id="rId9" action="ppaction://hlinksldjump"/>
            <a:extLst>
              <a:ext uri="{FF2B5EF4-FFF2-40B4-BE49-F238E27FC236}">
                <a16:creationId xmlns:a16="http://schemas.microsoft.com/office/drawing/2014/main" id="{3D4D8E97-E328-4B26-9214-78545345FD08}"/>
              </a:ext>
            </a:extLst>
          </p:cNvPr>
          <p:cNvSpPr/>
          <p:nvPr/>
        </p:nvSpPr>
        <p:spPr>
          <a:xfrm>
            <a:off x="1152524" y="4861855"/>
            <a:ext cx="3571876" cy="25444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6" name="Rectangle 15">
            <a:hlinkClick r:id="rId10" action="ppaction://hlinksldjump"/>
            <a:extLst>
              <a:ext uri="{FF2B5EF4-FFF2-40B4-BE49-F238E27FC236}">
                <a16:creationId xmlns:a16="http://schemas.microsoft.com/office/drawing/2014/main" id="{2B4678B3-14D1-463F-A87F-0B3C1F80E750}"/>
              </a:ext>
            </a:extLst>
          </p:cNvPr>
          <p:cNvSpPr/>
          <p:nvPr/>
        </p:nvSpPr>
        <p:spPr>
          <a:xfrm>
            <a:off x="1143000" y="5319062"/>
            <a:ext cx="1047750" cy="21906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Tree>
    <p:extLst>
      <p:ext uri="{BB962C8B-B14F-4D97-AF65-F5344CB8AC3E}">
        <p14:creationId xmlns:p14="http://schemas.microsoft.com/office/powerpoint/2010/main" val="1564972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FA780-8483-4472-8E37-2908AAA576C4}"/>
              </a:ext>
            </a:extLst>
          </p:cNvPr>
          <p:cNvSpPr>
            <a:spLocks noGrp="1"/>
          </p:cNvSpPr>
          <p:nvPr>
            <p:ph type="title"/>
          </p:nvPr>
        </p:nvSpPr>
        <p:spPr>
          <a:xfrm>
            <a:off x="933450" y="656539"/>
            <a:ext cx="10058400" cy="767106"/>
          </a:xfrm>
        </p:spPr>
        <p:txBody>
          <a:bodyPr/>
          <a:lstStyle/>
          <a:p>
            <a:r>
              <a:rPr lang="ro-RO" sz="4400" dirty="0">
                <a:effectLst>
                  <a:outerShdw blurRad="38100" dist="38100" dir="2700000" algn="tl">
                    <a:srgbClr val="000000">
                      <a:alpha val="43137"/>
                    </a:srgbClr>
                  </a:outerShdw>
                </a:effectLst>
                <a:latin typeface="Constantia" panose="02030602050306030303" pitchFamily="18" charset="0"/>
              </a:rPr>
              <a:t>Introducere</a:t>
            </a:r>
          </a:p>
        </p:txBody>
      </p:sp>
      <p:sp>
        <p:nvSpPr>
          <p:cNvPr id="3" name="Content Placeholder 2">
            <a:extLst>
              <a:ext uri="{FF2B5EF4-FFF2-40B4-BE49-F238E27FC236}">
                <a16:creationId xmlns:a16="http://schemas.microsoft.com/office/drawing/2014/main" id="{3AA8A79C-BFE6-4F2C-8FCB-9DC707C0E417}"/>
              </a:ext>
            </a:extLst>
          </p:cNvPr>
          <p:cNvSpPr>
            <a:spLocks noGrp="1"/>
          </p:cNvSpPr>
          <p:nvPr>
            <p:ph idx="1"/>
          </p:nvPr>
        </p:nvSpPr>
        <p:spPr>
          <a:xfrm>
            <a:off x="1066800" y="3527880"/>
            <a:ext cx="5029201" cy="1901370"/>
          </a:xfrm>
        </p:spPr>
        <p:txBody>
          <a:bodyPr>
            <a:noAutofit/>
          </a:bodyPr>
          <a:lstStyle/>
          <a:p>
            <a:pPr marL="0" indent="0" algn="just">
              <a:buNone/>
            </a:pPr>
            <a:r>
              <a:rPr lang="ro-RO" sz="2200" b="1" dirty="0">
                <a:latin typeface="Cambria" panose="02040503050406030204" pitchFamily="18" charset="0"/>
                <a:ea typeface="Cambria" panose="02040503050406030204" pitchFamily="18" charset="0"/>
              </a:rPr>
              <a:t>Un rol </a:t>
            </a:r>
            <a:r>
              <a:rPr lang="ro-RO" sz="2200" dirty="0">
                <a:latin typeface="Cambria" panose="02040503050406030204" pitchFamily="18" charset="0"/>
                <a:ea typeface="Cambria" panose="02040503050406030204" pitchFamily="18" charset="0"/>
              </a:rPr>
              <a:t>este un obiect din SQL Server care conține membri. Când un utilizator se conectează la baza de date, acesta devine membru al unui rol și moștenește permisiunile acestuia.</a:t>
            </a:r>
          </a:p>
        </p:txBody>
      </p:sp>
      <p:sp>
        <p:nvSpPr>
          <p:cNvPr id="4" name="Slide Number Placeholder 3">
            <a:extLst>
              <a:ext uri="{FF2B5EF4-FFF2-40B4-BE49-F238E27FC236}">
                <a16:creationId xmlns:a16="http://schemas.microsoft.com/office/drawing/2014/main" id="{9E53FC64-25C5-4369-9DAD-EE58483F4FD5}"/>
              </a:ext>
            </a:extLst>
          </p:cNvPr>
          <p:cNvSpPr>
            <a:spLocks noGrp="1"/>
          </p:cNvSpPr>
          <p:nvPr>
            <p:ph type="sldNum" sz="quarter" idx="12"/>
          </p:nvPr>
        </p:nvSpPr>
        <p:spPr/>
        <p:txBody>
          <a:bodyPr/>
          <a:lstStyle/>
          <a:p>
            <a:fld id="{4FAB73BC-B049-4115-A692-8D63A059BFB8}" type="slidenum">
              <a:rPr lang="en-US" sz="900" smtClean="0"/>
              <a:t>3</a:t>
            </a:fld>
            <a:endParaRPr lang="en-US" sz="900" dirty="0"/>
          </a:p>
        </p:txBody>
      </p:sp>
      <p:cxnSp>
        <p:nvCxnSpPr>
          <p:cNvPr id="6" name="Straight Connector 5">
            <a:extLst>
              <a:ext uri="{FF2B5EF4-FFF2-40B4-BE49-F238E27FC236}">
                <a16:creationId xmlns:a16="http://schemas.microsoft.com/office/drawing/2014/main" id="{B9A988C1-8BB7-4F24-9ACC-E4C596353868}"/>
              </a:ext>
            </a:extLst>
          </p:cNvPr>
          <p:cNvCxnSpPr/>
          <p:nvPr/>
        </p:nvCxnSpPr>
        <p:spPr>
          <a:xfrm>
            <a:off x="1066800" y="1428750"/>
            <a:ext cx="10058400" cy="0"/>
          </a:xfrm>
          <a:prstGeom prst="line">
            <a:avLst/>
          </a:prstGeom>
          <a:ln w="6350"/>
        </p:spPr>
        <p:style>
          <a:lnRef idx="1">
            <a:schemeClr val="dk1"/>
          </a:lnRef>
          <a:fillRef idx="0">
            <a:schemeClr val="dk1"/>
          </a:fillRef>
          <a:effectRef idx="0">
            <a:schemeClr val="dk1"/>
          </a:effectRef>
          <a:fontRef idx="minor">
            <a:schemeClr val="tx1"/>
          </a:fontRef>
        </p:style>
      </p:cxnSp>
      <p:pic>
        <p:nvPicPr>
          <p:cNvPr id="1026" name="Picture 2" descr="Accel leads $18M Series A for Knoetic, a startup that wants to make HR  professionals&amp;#39; lives easier with software | TechCrunch">
            <a:extLst>
              <a:ext uri="{FF2B5EF4-FFF2-40B4-BE49-F238E27FC236}">
                <a16:creationId xmlns:a16="http://schemas.microsoft.com/office/drawing/2014/main" id="{A19ECF8E-C1A5-496B-8974-22D2D98167E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468" t="29877" r="24684" b="22347"/>
          <a:stretch/>
        </p:blipFill>
        <p:spPr bwMode="auto">
          <a:xfrm>
            <a:off x="6473037" y="3267075"/>
            <a:ext cx="4518813" cy="248602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E6DA4F5B-E7EC-4D59-A40B-701EA98488AE}"/>
              </a:ext>
            </a:extLst>
          </p:cNvPr>
          <p:cNvSpPr txBox="1"/>
          <p:nvPr/>
        </p:nvSpPr>
        <p:spPr>
          <a:xfrm>
            <a:off x="1066800" y="1789978"/>
            <a:ext cx="10058400" cy="1107996"/>
          </a:xfrm>
          <a:prstGeom prst="rect">
            <a:avLst/>
          </a:prstGeom>
          <a:noFill/>
        </p:spPr>
        <p:txBody>
          <a:bodyPr wrap="square">
            <a:spAutoFit/>
          </a:bodyPr>
          <a:lstStyle/>
          <a:p>
            <a:pPr marL="0" indent="0" algn="just">
              <a:buNone/>
            </a:pPr>
            <a:r>
              <a:rPr lang="ro-RO" sz="2200" b="1" dirty="0">
                <a:latin typeface="Cambria" panose="02040503050406030204" pitchFamily="18" charset="0"/>
                <a:ea typeface="Cambria" panose="02040503050406030204" pitchFamily="18" charset="0"/>
              </a:rPr>
              <a:t>Ce este securitatea bazată pe roluri?</a:t>
            </a:r>
          </a:p>
          <a:p>
            <a:pPr marL="0" indent="0" algn="just">
              <a:buNone/>
            </a:pPr>
            <a:r>
              <a:rPr lang="ro-RO" sz="2200" dirty="0">
                <a:latin typeface="Cambria" panose="02040503050406030204" pitchFamily="18" charset="0"/>
                <a:ea typeface="Cambria" panose="02040503050406030204" pitchFamily="18" charset="0"/>
              </a:rPr>
              <a:t>Securitatea bazată pe roluri este conceptul de a oferi acces utilizatorilor ce se conectează la o bază de date (la o resursă SQL Server) fiind membru al unui rol. </a:t>
            </a:r>
          </a:p>
        </p:txBody>
      </p:sp>
    </p:spTree>
    <p:extLst>
      <p:ext uri="{BB962C8B-B14F-4D97-AF65-F5344CB8AC3E}">
        <p14:creationId xmlns:p14="http://schemas.microsoft.com/office/powerpoint/2010/main" val="2388377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FA780-8483-4472-8E37-2908AAA576C4}"/>
              </a:ext>
            </a:extLst>
          </p:cNvPr>
          <p:cNvSpPr>
            <a:spLocks noGrp="1"/>
          </p:cNvSpPr>
          <p:nvPr>
            <p:ph type="title"/>
          </p:nvPr>
        </p:nvSpPr>
        <p:spPr>
          <a:xfrm>
            <a:off x="933450" y="656539"/>
            <a:ext cx="10058400" cy="767106"/>
          </a:xfrm>
        </p:spPr>
        <p:txBody>
          <a:bodyPr>
            <a:normAutofit/>
          </a:bodyPr>
          <a:lstStyle/>
          <a:p>
            <a:r>
              <a:rPr lang="ro-RO" dirty="0">
                <a:effectLst>
                  <a:outerShdw blurRad="38100" dist="38100" dir="2700000" algn="tl">
                    <a:srgbClr val="000000">
                      <a:alpha val="43137"/>
                    </a:srgbClr>
                  </a:outerShdw>
                </a:effectLst>
                <a:latin typeface="Constantia" panose="02030602050306030303" pitchFamily="18" charset="0"/>
              </a:rPr>
              <a:t>Utilizatorii și rolurile bazei de date</a:t>
            </a:r>
          </a:p>
        </p:txBody>
      </p:sp>
      <p:sp>
        <p:nvSpPr>
          <p:cNvPr id="3" name="Content Placeholder 2">
            <a:extLst>
              <a:ext uri="{FF2B5EF4-FFF2-40B4-BE49-F238E27FC236}">
                <a16:creationId xmlns:a16="http://schemas.microsoft.com/office/drawing/2014/main" id="{3AA8A79C-BFE6-4F2C-8FCB-9DC707C0E417}"/>
              </a:ext>
            </a:extLst>
          </p:cNvPr>
          <p:cNvSpPr>
            <a:spLocks noGrp="1"/>
          </p:cNvSpPr>
          <p:nvPr>
            <p:ph idx="1"/>
          </p:nvPr>
        </p:nvSpPr>
        <p:spPr>
          <a:xfrm>
            <a:off x="6010275" y="3082299"/>
            <a:ext cx="5160071" cy="2651994"/>
          </a:xfrm>
        </p:spPr>
        <p:txBody>
          <a:bodyPr>
            <a:noAutofit/>
          </a:bodyPr>
          <a:lstStyle/>
          <a:p>
            <a:pPr marL="0" indent="0" algn="just">
              <a:buNone/>
            </a:pPr>
            <a:r>
              <a:rPr lang="ro-RO" sz="2000" dirty="0">
                <a:latin typeface="Cambria" panose="02040503050406030204" pitchFamily="18" charset="0"/>
                <a:ea typeface="Cambria" panose="02040503050406030204" pitchFamily="18" charset="0"/>
              </a:rPr>
              <a:t>O bază de date poate avea mulți utilizatori. Fiecare utilizator trebuie să aibă un cont de utilizator. Administratorii bazei de date sunt utilizatori cu autoritate de a specifica utilizatori noi, de a specifica rolurile utilizatorilor și de a acorda privilegii generale utilizatorilor. De asemenea, aceștia pot revoca privilegiile și șterge utilizatorii.</a:t>
            </a:r>
          </a:p>
        </p:txBody>
      </p:sp>
      <p:sp>
        <p:nvSpPr>
          <p:cNvPr id="4" name="Slide Number Placeholder 3">
            <a:extLst>
              <a:ext uri="{FF2B5EF4-FFF2-40B4-BE49-F238E27FC236}">
                <a16:creationId xmlns:a16="http://schemas.microsoft.com/office/drawing/2014/main" id="{9E53FC64-25C5-4369-9DAD-EE58483F4FD5}"/>
              </a:ext>
            </a:extLst>
          </p:cNvPr>
          <p:cNvSpPr>
            <a:spLocks noGrp="1"/>
          </p:cNvSpPr>
          <p:nvPr>
            <p:ph type="sldNum" sz="quarter" idx="12"/>
          </p:nvPr>
        </p:nvSpPr>
        <p:spPr/>
        <p:txBody>
          <a:bodyPr/>
          <a:lstStyle/>
          <a:p>
            <a:fld id="{4FAB73BC-B049-4115-A692-8D63A059BFB8}" type="slidenum">
              <a:rPr lang="en-US" smtClean="0"/>
              <a:t>4</a:t>
            </a:fld>
            <a:endParaRPr lang="en-US" dirty="0"/>
          </a:p>
        </p:txBody>
      </p:sp>
      <p:cxnSp>
        <p:nvCxnSpPr>
          <p:cNvPr id="6" name="Straight Connector 5">
            <a:extLst>
              <a:ext uri="{FF2B5EF4-FFF2-40B4-BE49-F238E27FC236}">
                <a16:creationId xmlns:a16="http://schemas.microsoft.com/office/drawing/2014/main" id="{B9A988C1-8BB7-4F24-9ACC-E4C596353868}"/>
              </a:ext>
            </a:extLst>
          </p:cNvPr>
          <p:cNvCxnSpPr/>
          <p:nvPr/>
        </p:nvCxnSpPr>
        <p:spPr>
          <a:xfrm>
            <a:off x="1111946" y="1423645"/>
            <a:ext cx="10058400" cy="0"/>
          </a:xfrm>
          <a:prstGeom prst="line">
            <a:avLst/>
          </a:prstGeom>
          <a:ln w="6350"/>
        </p:spPr>
        <p:style>
          <a:lnRef idx="1">
            <a:schemeClr val="dk1"/>
          </a:lnRef>
          <a:fillRef idx="0">
            <a:schemeClr val="dk1"/>
          </a:fillRef>
          <a:effectRef idx="0">
            <a:schemeClr val="dk1"/>
          </a:effectRef>
          <a:fontRef idx="minor">
            <a:schemeClr val="tx1"/>
          </a:fontRef>
        </p:style>
      </p:cxnSp>
      <p:grpSp>
        <p:nvGrpSpPr>
          <p:cNvPr id="9" name="Group 8">
            <a:extLst>
              <a:ext uri="{FF2B5EF4-FFF2-40B4-BE49-F238E27FC236}">
                <a16:creationId xmlns:a16="http://schemas.microsoft.com/office/drawing/2014/main" id="{EC3A2483-C40B-4F60-9315-DF7D44B94348}"/>
              </a:ext>
            </a:extLst>
          </p:cNvPr>
          <p:cNvGrpSpPr/>
          <p:nvPr/>
        </p:nvGrpSpPr>
        <p:grpSpPr>
          <a:xfrm>
            <a:off x="1111946" y="2978068"/>
            <a:ext cx="4326818" cy="2860457"/>
            <a:chOff x="1111946" y="2195067"/>
            <a:chExt cx="4905375" cy="3242940"/>
          </a:xfrm>
        </p:grpSpPr>
        <p:pic>
          <p:nvPicPr>
            <p:cNvPr id="7" name="Picture 6">
              <a:extLst>
                <a:ext uri="{FF2B5EF4-FFF2-40B4-BE49-F238E27FC236}">
                  <a16:creationId xmlns:a16="http://schemas.microsoft.com/office/drawing/2014/main" id="{017778BD-9D83-429C-ADED-A9FB00A96535}"/>
                </a:ext>
              </a:extLst>
            </p:cNvPr>
            <p:cNvPicPr>
              <a:picLocks noChangeAspect="1"/>
            </p:cNvPicPr>
            <p:nvPr/>
          </p:nvPicPr>
          <p:blipFill rotWithShape="1">
            <a:blip r:embed="rId2"/>
            <a:srcRect l="1878" t="8929" r="1182" b="5741"/>
            <a:stretch/>
          </p:blipFill>
          <p:spPr>
            <a:xfrm>
              <a:off x="1111946" y="2195067"/>
              <a:ext cx="4905375" cy="32429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Rectangle 7">
              <a:extLst>
                <a:ext uri="{FF2B5EF4-FFF2-40B4-BE49-F238E27FC236}">
                  <a16:creationId xmlns:a16="http://schemas.microsoft.com/office/drawing/2014/main" id="{AFCCD0FA-60F6-49CB-BF7C-03D0EC9A2301}"/>
                </a:ext>
              </a:extLst>
            </p:cNvPr>
            <p:cNvSpPr/>
            <p:nvPr/>
          </p:nvSpPr>
          <p:spPr>
            <a:xfrm>
              <a:off x="1190625" y="2195067"/>
              <a:ext cx="1800225" cy="1480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grpSp>
      <p:sp>
        <p:nvSpPr>
          <p:cNvPr id="13" name="TextBox 12">
            <a:extLst>
              <a:ext uri="{FF2B5EF4-FFF2-40B4-BE49-F238E27FC236}">
                <a16:creationId xmlns:a16="http://schemas.microsoft.com/office/drawing/2014/main" id="{CE6679B5-A921-4159-9014-4AC5EE436518}"/>
              </a:ext>
            </a:extLst>
          </p:cNvPr>
          <p:cNvSpPr txBox="1"/>
          <p:nvPr/>
        </p:nvSpPr>
        <p:spPr>
          <a:xfrm>
            <a:off x="1111945" y="1710617"/>
            <a:ext cx="10058401" cy="1015663"/>
          </a:xfrm>
          <a:prstGeom prst="rect">
            <a:avLst/>
          </a:prstGeom>
          <a:noFill/>
        </p:spPr>
        <p:txBody>
          <a:bodyPr wrap="square">
            <a:spAutoFit/>
          </a:bodyPr>
          <a:lstStyle/>
          <a:p>
            <a:pPr marL="0" indent="0" algn="just">
              <a:buNone/>
            </a:pPr>
            <a:r>
              <a:rPr lang="ro-RO" sz="2000" dirty="0">
                <a:latin typeface="Cambria" panose="02040503050406030204" pitchFamily="18" charset="0"/>
                <a:ea typeface="Cambria" panose="02040503050406030204" pitchFamily="18" charset="0"/>
              </a:rPr>
              <a:t>Pentru a gestiona cu ușurință permisiunile din bazele de date, SQL Server oferă niște roluri, care sunt principii de securitate. Rolurile la nivel de bază de date sunt la nivelul întregii baze de date în domeniul lor de permisiuni.</a:t>
            </a:r>
          </a:p>
        </p:txBody>
      </p:sp>
    </p:spTree>
    <p:extLst>
      <p:ext uri="{BB962C8B-B14F-4D97-AF65-F5344CB8AC3E}">
        <p14:creationId xmlns:p14="http://schemas.microsoft.com/office/powerpoint/2010/main" val="1609549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FA780-8483-4472-8E37-2908AAA576C4}"/>
              </a:ext>
            </a:extLst>
          </p:cNvPr>
          <p:cNvSpPr>
            <a:spLocks noGrp="1"/>
          </p:cNvSpPr>
          <p:nvPr>
            <p:ph type="title"/>
          </p:nvPr>
        </p:nvSpPr>
        <p:spPr>
          <a:xfrm>
            <a:off x="933450" y="656539"/>
            <a:ext cx="10058400" cy="767106"/>
          </a:xfrm>
        </p:spPr>
        <p:txBody>
          <a:bodyPr/>
          <a:lstStyle/>
          <a:p>
            <a:r>
              <a:rPr lang="ro-RO" dirty="0">
                <a:effectLst>
                  <a:outerShdw blurRad="38100" dist="38100" dir="2700000" algn="tl">
                    <a:srgbClr val="000000">
                      <a:alpha val="43137"/>
                    </a:srgbClr>
                  </a:outerShdw>
                </a:effectLst>
                <a:latin typeface="Constantia" panose="02030602050306030303" pitchFamily="18" charset="0"/>
              </a:rPr>
              <a:t>Roluri fixe</a:t>
            </a:r>
          </a:p>
        </p:txBody>
      </p:sp>
      <p:sp>
        <p:nvSpPr>
          <p:cNvPr id="4" name="Slide Number Placeholder 3">
            <a:extLst>
              <a:ext uri="{FF2B5EF4-FFF2-40B4-BE49-F238E27FC236}">
                <a16:creationId xmlns:a16="http://schemas.microsoft.com/office/drawing/2014/main" id="{9E53FC64-25C5-4369-9DAD-EE58483F4FD5}"/>
              </a:ext>
            </a:extLst>
          </p:cNvPr>
          <p:cNvSpPr>
            <a:spLocks noGrp="1"/>
          </p:cNvSpPr>
          <p:nvPr>
            <p:ph type="sldNum" sz="quarter" idx="12"/>
          </p:nvPr>
        </p:nvSpPr>
        <p:spPr/>
        <p:txBody>
          <a:bodyPr/>
          <a:lstStyle/>
          <a:p>
            <a:fld id="{4FAB73BC-B049-4115-A692-8D63A059BFB8}" type="slidenum">
              <a:rPr lang="en-US" smtClean="0"/>
              <a:t>5</a:t>
            </a:fld>
            <a:endParaRPr lang="en-US" dirty="0"/>
          </a:p>
        </p:txBody>
      </p:sp>
      <p:cxnSp>
        <p:nvCxnSpPr>
          <p:cNvPr id="6" name="Straight Connector 5">
            <a:extLst>
              <a:ext uri="{FF2B5EF4-FFF2-40B4-BE49-F238E27FC236}">
                <a16:creationId xmlns:a16="http://schemas.microsoft.com/office/drawing/2014/main" id="{B9A988C1-8BB7-4F24-9ACC-E4C596353868}"/>
              </a:ext>
            </a:extLst>
          </p:cNvPr>
          <p:cNvCxnSpPr/>
          <p:nvPr/>
        </p:nvCxnSpPr>
        <p:spPr>
          <a:xfrm>
            <a:off x="1066800" y="1428750"/>
            <a:ext cx="10058400" cy="0"/>
          </a:xfrm>
          <a:prstGeom prst="line">
            <a:avLst/>
          </a:prstGeom>
          <a:ln w="6350"/>
        </p:spPr>
        <p:style>
          <a:lnRef idx="1">
            <a:schemeClr val="dk1"/>
          </a:lnRef>
          <a:fillRef idx="0">
            <a:schemeClr val="dk1"/>
          </a:fillRef>
          <a:effectRef idx="0">
            <a:schemeClr val="dk1"/>
          </a:effectRef>
          <a:fontRef idx="minor">
            <a:schemeClr val="tx1"/>
          </a:fontRef>
        </p:style>
      </p:cxnSp>
      <p:sp>
        <p:nvSpPr>
          <p:cNvPr id="7" name="Content Placeholder 2">
            <a:extLst>
              <a:ext uri="{FF2B5EF4-FFF2-40B4-BE49-F238E27FC236}">
                <a16:creationId xmlns:a16="http://schemas.microsoft.com/office/drawing/2014/main" id="{F0E5F64D-93FD-4805-A97E-4EE9E400C481}"/>
              </a:ext>
            </a:extLst>
          </p:cNvPr>
          <p:cNvSpPr txBox="1">
            <a:spLocks/>
          </p:cNvSpPr>
          <p:nvPr/>
        </p:nvSpPr>
        <p:spPr>
          <a:xfrm>
            <a:off x="1066800" y="1647824"/>
            <a:ext cx="10058400" cy="4534244"/>
          </a:xfrm>
          <a:prstGeom prst="rect">
            <a:avLst/>
          </a:prstGeom>
        </p:spPr>
        <p:txBody>
          <a:bodyPr vert="horz" lIns="91440" tIns="45720" rIns="91440" bIns="45720" rtlCol="0">
            <a:no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Font typeface="Garamond" pitchFamily="18" charset="0"/>
              <a:buNone/>
            </a:pPr>
            <a:r>
              <a:rPr lang="ro-RO" sz="2000" u="sng" dirty="0">
                <a:latin typeface="Cambria" panose="02040503050406030204" pitchFamily="18" charset="0"/>
                <a:ea typeface="Cambria" panose="02040503050406030204" pitchFamily="18" charset="0"/>
              </a:rPr>
              <a:t>Roluri fixe cele mai des întâlnite:</a:t>
            </a:r>
          </a:p>
          <a:p>
            <a:pPr algn="just">
              <a:buFont typeface="Arial" panose="020B0604020202020204" pitchFamily="34" charset="0"/>
              <a:buChar char="•"/>
            </a:pPr>
            <a:r>
              <a:rPr lang="ro-RO" sz="2000" b="1" dirty="0" err="1">
                <a:latin typeface="Cambria" panose="02040503050406030204" pitchFamily="18" charset="0"/>
                <a:ea typeface="Cambria" panose="02040503050406030204" pitchFamily="18" charset="0"/>
              </a:rPr>
              <a:t>db_owner</a:t>
            </a:r>
            <a:r>
              <a:rPr lang="ro-RO" sz="2000" b="1" dirty="0">
                <a:latin typeface="Cambria" panose="02040503050406030204" pitchFamily="18" charset="0"/>
                <a:ea typeface="Cambria" panose="02040503050406030204" pitchFamily="18" charset="0"/>
              </a:rPr>
              <a:t> </a:t>
            </a:r>
            <a:r>
              <a:rPr lang="ro-RO" sz="2000" dirty="0">
                <a:latin typeface="Cambria" panose="02040503050406030204" pitchFamily="18" charset="0"/>
                <a:ea typeface="Cambria" panose="02040503050406030204" pitchFamily="18" charset="0"/>
              </a:rPr>
              <a:t>- membrii pot efectua toate activitățile de configurare și întreținere pe baza de date;</a:t>
            </a:r>
          </a:p>
          <a:p>
            <a:pPr algn="just">
              <a:buFont typeface="Arial" panose="020B0604020202020204" pitchFamily="34" charset="0"/>
              <a:buChar char="•"/>
            </a:pPr>
            <a:r>
              <a:rPr lang="ro-RO" sz="2000" b="1" dirty="0" err="1">
                <a:latin typeface="Cambria" panose="02040503050406030204" pitchFamily="18" charset="0"/>
                <a:ea typeface="Cambria" panose="02040503050406030204" pitchFamily="18" charset="0"/>
              </a:rPr>
              <a:t>db_securityadmin</a:t>
            </a:r>
            <a:r>
              <a:rPr lang="ro-RO" sz="2000" b="1" dirty="0">
                <a:latin typeface="Cambria" panose="02040503050406030204" pitchFamily="18" charset="0"/>
                <a:ea typeface="Cambria" panose="02040503050406030204" pitchFamily="18" charset="0"/>
              </a:rPr>
              <a:t> </a:t>
            </a:r>
            <a:r>
              <a:rPr lang="ro-RO" sz="2000" dirty="0">
                <a:latin typeface="Cambria" panose="02040503050406030204" pitchFamily="18" charset="0"/>
                <a:ea typeface="Cambria" panose="02040503050406030204" pitchFamily="18" charset="0"/>
              </a:rPr>
              <a:t>- membrii pot modifica calitatea de membru al rolului numai pentru rolurile personalizate și pot gestiona permisiunile; </a:t>
            </a:r>
          </a:p>
          <a:p>
            <a:pPr algn="just">
              <a:buFont typeface="Arial" panose="020B0604020202020204" pitchFamily="34" charset="0"/>
              <a:buChar char="•"/>
            </a:pPr>
            <a:r>
              <a:rPr lang="ro-RO" sz="2000" b="1" dirty="0" err="1">
                <a:latin typeface="Cambria" panose="02040503050406030204" pitchFamily="18" charset="0"/>
                <a:ea typeface="Cambria" panose="02040503050406030204" pitchFamily="18" charset="0"/>
              </a:rPr>
              <a:t>db_backupoperator</a:t>
            </a:r>
            <a:r>
              <a:rPr lang="ro-RO" sz="2000" b="1" dirty="0">
                <a:latin typeface="Cambria" panose="02040503050406030204" pitchFamily="18" charset="0"/>
                <a:ea typeface="Cambria" panose="02040503050406030204" pitchFamily="18" charset="0"/>
              </a:rPr>
              <a:t> </a:t>
            </a:r>
            <a:r>
              <a:rPr lang="ro-RO" sz="2000" dirty="0">
                <a:latin typeface="Cambria" panose="02040503050406030204" pitchFamily="18" charset="0"/>
                <a:ea typeface="Cambria" panose="02040503050406030204" pitchFamily="18" charset="0"/>
              </a:rPr>
              <a:t>- membrii pot face o copie de rezervă a bazei de date;</a:t>
            </a:r>
          </a:p>
          <a:p>
            <a:pPr algn="just">
              <a:buFont typeface="Arial" panose="020B0604020202020204" pitchFamily="34" charset="0"/>
              <a:buChar char="•"/>
            </a:pPr>
            <a:r>
              <a:rPr lang="ro-RO" sz="2000" b="1" dirty="0" err="1">
                <a:latin typeface="Cambria" panose="02040503050406030204" pitchFamily="18" charset="0"/>
                <a:ea typeface="Cambria" panose="02040503050406030204" pitchFamily="18" charset="0"/>
              </a:rPr>
              <a:t>db_ddladmin</a:t>
            </a:r>
            <a:r>
              <a:rPr lang="ro-RO" sz="2000" b="1" dirty="0">
                <a:latin typeface="Cambria" panose="02040503050406030204" pitchFamily="18" charset="0"/>
                <a:ea typeface="Cambria" panose="02040503050406030204" pitchFamily="18" charset="0"/>
              </a:rPr>
              <a:t> </a:t>
            </a:r>
            <a:r>
              <a:rPr lang="ro-RO" sz="2000" dirty="0">
                <a:latin typeface="Cambria" panose="02040503050406030204" pitchFamily="18" charset="0"/>
                <a:ea typeface="Cambria" panose="02040503050406030204" pitchFamily="18" charset="0"/>
              </a:rPr>
              <a:t>- membrii pot rula orice comandă din limbajul de definire a datelor(DDL) într-o bază de date;</a:t>
            </a:r>
          </a:p>
          <a:p>
            <a:pPr algn="just">
              <a:buFont typeface="Arial" panose="020B0604020202020204" pitchFamily="34" charset="0"/>
              <a:buChar char="•"/>
            </a:pPr>
            <a:r>
              <a:rPr lang="ro-RO" sz="2000" b="1" dirty="0" err="1">
                <a:latin typeface="Cambria" panose="02040503050406030204" pitchFamily="18" charset="0"/>
                <a:ea typeface="Cambria" panose="02040503050406030204" pitchFamily="18" charset="0"/>
              </a:rPr>
              <a:t>db_datawriter</a:t>
            </a:r>
            <a:r>
              <a:rPr lang="ro-RO" sz="2000" b="1" dirty="0">
                <a:latin typeface="Cambria" panose="02040503050406030204" pitchFamily="18" charset="0"/>
                <a:ea typeface="Cambria" panose="02040503050406030204" pitchFamily="18" charset="0"/>
              </a:rPr>
              <a:t> </a:t>
            </a:r>
            <a:r>
              <a:rPr lang="ro-RO" sz="2000" dirty="0">
                <a:latin typeface="Cambria" panose="02040503050406030204" pitchFamily="18" charset="0"/>
                <a:ea typeface="Cambria" panose="02040503050406030204" pitchFamily="18" charset="0"/>
              </a:rPr>
              <a:t>- membrii pot adăuga, șterge sau modifica date în toate tabelele utilizatorilor;</a:t>
            </a:r>
          </a:p>
          <a:p>
            <a:pPr algn="just">
              <a:buFont typeface="Arial" panose="020B0604020202020204" pitchFamily="34" charset="0"/>
              <a:buChar char="•"/>
            </a:pPr>
            <a:r>
              <a:rPr lang="ro-RO" sz="2000" b="1" dirty="0" err="1">
                <a:latin typeface="Cambria" panose="02040503050406030204" pitchFamily="18" charset="0"/>
                <a:ea typeface="Cambria" panose="02040503050406030204" pitchFamily="18" charset="0"/>
              </a:rPr>
              <a:t>db_datareader</a:t>
            </a:r>
            <a:r>
              <a:rPr lang="ro-RO" sz="2000" b="1" dirty="0">
                <a:latin typeface="Cambria" panose="02040503050406030204" pitchFamily="18" charset="0"/>
                <a:ea typeface="Cambria" panose="02040503050406030204" pitchFamily="18" charset="0"/>
              </a:rPr>
              <a:t> </a:t>
            </a:r>
            <a:r>
              <a:rPr lang="ro-RO" sz="2000" dirty="0">
                <a:latin typeface="Cambria" panose="02040503050406030204" pitchFamily="18" charset="0"/>
                <a:ea typeface="Cambria" panose="02040503050406030204" pitchFamily="18" charset="0"/>
              </a:rPr>
              <a:t>- membrii pot citi toate datele din toate tabelele și vederile utilizatorilor.</a:t>
            </a:r>
          </a:p>
          <a:p>
            <a:pPr marL="0" indent="0" algn="just">
              <a:buNone/>
            </a:pPr>
            <a:r>
              <a:rPr lang="ro-RO" sz="2000" dirty="0">
                <a:latin typeface="Cambria" panose="02040503050406030204" pitchFamily="18" charset="0"/>
                <a:ea typeface="Cambria" panose="02040503050406030204" pitchFamily="18" charset="0"/>
              </a:rPr>
              <a:t>Permisiunile atribuite rolurilor bazei de date fixe nu pot fi modificate!</a:t>
            </a:r>
          </a:p>
        </p:txBody>
      </p:sp>
    </p:spTree>
    <p:extLst>
      <p:ext uri="{BB962C8B-B14F-4D97-AF65-F5344CB8AC3E}">
        <p14:creationId xmlns:p14="http://schemas.microsoft.com/office/powerpoint/2010/main" val="2011878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DFA780-8483-4472-8E37-2908AAA576C4}"/>
              </a:ext>
            </a:extLst>
          </p:cNvPr>
          <p:cNvSpPr>
            <a:spLocks noGrp="1"/>
          </p:cNvSpPr>
          <p:nvPr>
            <p:ph type="title"/>
          </p:nvPr>
        </p:nvSpPr>
        <p:spPr>
          <a:xfrm>
            <a:off x="933450" y="656539"/>
            <a:ext cx="10058400" cy="767106"/>
          </a:xfrm>
        </p:spPr>
        <p:txBody>
          <a:bodyPr/>
          <a:lstStyle/>
          <a:p>
            <a:r>
              <a:rPr lang="ro-RO" dirty="0">
                <a:effectLst>
                  <a:outerShdw blurRad="38100" dist="38100" dir="2700000" algn="tl">
                    <a:srgbClr val="000000">
                      <a:alpha val="43137"/>
                    </a:srgbClr>
                  </a:outerShdw>
                </a:effectLst>
                <a:latin typeface="Constantia" panose="02030602050306030303" pitchFamily="18" charset="0"/>
              </a:rPr>
              <a:t>Roluri definite de utilizator</a:t>
            </a:r>
            <a:r>
              <a:rPr lang="en-US" dirty="0">
                <a:effectLst>
                  <a:outerShdw blurRad="38100" dist="38100" dir="2700000" algn="tl">
                    <a:srgbClr val="000000">
                      <a:alpha val="43137"/>
                    </a:srgbClr>
                  </a:outerShdw>
                </a:effectLst>
                <a:latin typeface="Constantia" panose="02030602050306030303" pitchFamily="18" charset="0"/>
              </a:rPr>
              <a:t> </a:t>
            </a:r>
            <a:endParaRPr lang="ro-RO" dirty="0">
              <a:effectLst>
                <a:outerShdw blurRad="38100" dist="38100" dir="2700000" algn="tl">
                  <a:srgbClr val="000000">
                    <a:alpha val="43137"/>
                  </a:srgbClr>
                </a:outerShdw>
              </a:effectLst>
              <a:latin typeface="Constantia" panose="02030602050306030303" pitchFamily="18" charset="0"/>
            </a:endParaRPr>
          </a:p>
        </p:txBody>
      </p:sp>
      <p:sp>
        <p:nvSpPr>
          <p:cNvPr id="4" name="Slide Number Placeholder 3">
            <a:extLst>
              <a:ext uri="{FF2B5EF4-FFF2-40B4-BE49-F238E27FC236}">
                <a16:creationId xmlns:a16="http://schemas.microsoft.com/office/drawing/2014/main" id="{9E53FC64-25C5-4369-9DAD-EE58483F4FD5}"/>
              </a:ext>
            </a:extLst>
          </p:cNvPr>
          <p:cNvSpPr>
            <a:spLocks noGrp="1"/>
          </p:cNvSpPr>
          <p:nvPr>
            <p:ph type="sldNum" sz="quarter" idx="12"/>
          </p:nvPr>
        </p:nvSpPr>
        <p:spPr/>
        <p:txBody>
          <a:bodyPr/>
          <a:lstStyle/>
          <a:p>
            <a:fld id="{4FAB73BC-B049-4115-A692-8D63A059BFB8}" type="slidenum">
              <a:rPr lang="en-US" smtClean="0"/>
              <a:t>6</a:t>
            </a:fld>
            <a:endParaRPr lang="en-US" dirty="0"/>
          </a:p>
        </p:txBody>
      </p:sp>
      <p:cxnSp>
        <p:nvCxnSpPr>
          <p:cNvPr id="6" name="Straight Connector 5">
            <a:extLst>
              <a:ext uri="{FF2B5EF4-FFF2-40B4-BE49-F238E27FC236}">
                <a16:creationId xmlns:a16="http://schemas.microsoft.com/office/drawing/2014/main" id="{B9A988C1-8BB7-4F24-9ACC-E4C596353868}"/>
              </a:ext>
            </a:extLst>
          </p:cNvPr>
          <p:cNvCxnSpPr/>
          <p:nvPr/>
        </p:nvCxnSpPr>
        <p:spPr>
          <a:xfrm>
            <a:off x="1066800" y="1428750"/>
            <a:ext cx="10058400" cy="0"/>
          </a:xfrm>
          <a:prstGeom prst="line">
            <a:avLst/>
          </a:prstGeom>
          <a:ln w="6350"/>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14FC4456-CB73-4BB6-A64F-0815778EA2D1}"/>
              </a:ext>
            </a:extLst>
          </p:cNvPr>
          <p:cNvSpPr txBox="1"/>
          <p:nvPr/>
        </p:nvSpPr>
        <p:spPr>
          <a:xfrm>
            <a:off x="933450" y="1566681"/>
            <a:ext cx="10125075" cy="1015663"/>
          </a:xfrm>
          <a:prstGeom prst="rect">
            <a:avLst/>
          </a:prstGeom>
          <a:noFill/>
        </p:spPr>
        <p:txBody>
          <a:bodyPr wrap="square">
            <a:spAutoFit/>
          </a:bodyPr>
          <a:lstStyle/>
          <a:p>
            <a:pPr algn="just"/>
            <a:r>
              <a:rPr lang="ro-RO" sz="2000" dirty="0">
                <a:latin typeface="Cambria" panose="02040503050406030204" pitchFamily="18" charset="0"/>
                <a:ea typeface="Cambria" panose="02040503050406030204" pitchFamily="18" charset="0"/>
              </a:rPr>
              <a:t>Utilizăm limbajul de control al datelor (DCL) pentru a controla securitatea bazei de date și accesul la aceasta. Putem gestiona utilizatorii și rolurile pentru a specifica cine are permisiunea de a efectua acțiuni în baza de date. </a:t>
            </a:r>
            <a:endParaRPr lang="en-US" sz="2000" dirty="0">
              <a:latin typeface="Cambria" panose="02040503050406030204" pitchFamily="18" charset="0"/>
              <a:ea typeface="Cambria" panose="02040503050406030204" pitchFamily="18" charset="0"/>
            </a:endParaRPr>
          </a:p>
        </p:txBody>
      </p:sp>
      <p:sp>
        <p:nvSpPr>
          <p:cNvPr id="21" name="TextBox 20">
            <a:extLst>
              <a:ext uri="{FF2B5EF4-FFF2-40B4-BE49-F238E27FC236}">
                <a16:creationId xmlns:a16="http://schemas.microsoft.com/office/drawing/2014/main" id="{6A314E31-4AFA-4553-AF91-C9BB1DB75E66}"/>
              </a:ext>
            </a:extLst>
          </p:cNvPr>
          <p:cNvSpPr txBox="1"/>
          <p:nvPr/>
        </p:nvSpPr>
        <p:spPr>
          <a:xfrm>
            <a:off x="7499985" y="3122186"/>
            <a:ext cx="3536255" cy="2246769"/>
          </a:xfrm>
          <a:prstGeom prst="rect">
            <a:avLst/>
          </a:prstGeom>
          <a:noFill/>
        </p:spPr>
        <p:txBody>
          <a:bodyPr wrap="square">
            <a:spAutoFit/>
          </a:bodyPr>
          <a:lstStyle/>
          <a:p>
            <a:pPr algn="just"/>
            <a:endParaRPr lang="ro-RO" sz="2000" dirty="0">
              <a:latin typeface="Cambria" panose="02040503050406030204" pitchFamily="18" charset="0"/>
              <a:ea typeface="Cambria" panose="02040503050406030204" pitchFamily="18" charset="0"/>
            </a:endParaRPr>
          </a:p>
          <a:p>
            <a:pPr algn="just"/>
            <a:r>
              <a:rPr lang="ro-RO" sz="2000" b="1" dirty="0">
                <a:latin typeface="Cambria" panose="02040503050406030204" pitchFamily="18" charset="0"/>
                <a:ea typeface="Cambria" panose="02040503050406030204" pitchFamily="18" charset="0"/>
              </a:rPr>
              <a:t>Următoarele instrucțiuni SQL sunt componentele DCL: </a:t>
            </a:r>
            <a:r>
              <a:rPr lang="ro-RO" sz="2000" dirty="0">
                <a:latin typeface="Cambria" panose="02040503050406030204" pitchFamily="18" charset="0"/>
                <a:ea typeface="Cambria" panose="02040503050406030204" pitchFamily="18" charset="0"/>
              </a:rPr>
              <a:t>CREATE USER, ALTER USER, DROP USER, CREATE ROLE, DROP ROLE, REVOKE, ALTER SCHEMA.</a:t>
            </a:r>
          </a:p>
        </p:txBody>
      </p:sp>
      <p:pic>
        <p:nvPicPr>
          <p:cNvPr id="3076" name="Picture 4" descr="DCL Full Form - GeeksforGeeks">
            <a:extLst>
              <a:ext uri="{FF2B5EF4-FFF2-40B4-BE49-F238E27FC236}">
                <a16:creationId xmlns:a16="http://schemas.microsoft.com/office/drawing/2014/main" id="{6F0B9FBF-0560-4453-A82B-65FEB494AE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22"/>
          <a:stretch/>
        </p:blipFill>
        <p:spPr bwMode="auto">
          <a:xfrm>
            <a:off x="1066800" y="3122186"/>
            <a:ext cx="6011289" cy="26367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0338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C83BAB5-DB03-4425-87F8-932316F0F8C8}"/>
              </a:ext>
            </a:extLst>
          </p:cNvPr>
          <p:cNvSpPr>
            <a:spLocks noGrp="1"/>
          </p:cNvSpPr>
          <p:nvPr>
            <p:ph type="sldNum" sz="quarter" idx="12"/>
          </p:nvPr>
        </p:nvSpPr>
        <p:spPr/>
        <p:txBody>
          <a:bodyPr/>
          <a:lstStyle/>
          <a:p>
            <a:fld id="{4FAB73BC-B049-4115-A692-8D63A059BFB8}" type="slidenum">
              <a:rPr lang="en-US" smtClean="0"/>
              <a:t>7</a:t>
            </a:fld>
            <a:endParaRPr lang="en-US" dirty="0"/>
          </a:p>
        </p:txBody>
      </p:sp>
      <p:sp>
        <p:nvSpPr>
          <p:cNvPr id="8" name="Title 1">
            <a:extLst>
              <a:ext uri="{FF2B5EF4-FFF2-40B4-BE49-F238E27FC236}">
                <a16:creationId xmlns:a16="http://schemas.microsoft.com/office/drawing/2014/main" id="{FAC2E76E-C852-410C-9B2A-A04C6EB07C0F}"/>
              </a:ext>
            </a:extLst>
          </p:cNvPr>
          <p:cNvSpPr txBox="1">
            <a:spLocks/>
          </p:cNvSpPr>
          <p:nvPr/>
        </p:nvSpPr>
        <p:spPr>
          <a:xfrm>
            <a:off x="933450" y="656539"/>
            <a:ext cx="10058400" cy="76710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a:lstStyle>
          <a:p>
            <a:r>
              <a:rPr lang="ro-RO" sz="4000" dirty="0">
                <a:effectLst>
                  <a:outerShdw blurRad="38100" dist="38100" dir="2700000" algn="tl">
                    <a:srgbClr val="000000">
                      <a:alpha val="43137"/>
                    </a:srgbClr>
                  </a:outerShdw>
                </a:effectLst>
                <a:latin typeface="Constantia" panose="02030602050306030303" pitchFamily="18" charset="0"/>
              </a:rPr>
              <a:t>Roluri publice </a:t>
            </a:r>
          </a:p>
        </p:txBody>
      </p:sp>
      <p:cxnSp>
        <p:nvCxnSpPr>
          <p:cNvPr id="9" name="Straight Connector 8">
            <a:extLst>
              <a:ext uri="{FF2B5EF4-FFF2-40B4-BE49-F238E27FC236}">
                <a16:creationId xmlns:a16="http://schemas.microsoft.com/office/drawing/2014/main" id="{7AFAB976-5034-4EEC-BAE7-303AF8D0BB3C}"/>
              </a:ext>
            </a:extLst>
          </p:cNvPr>
          <p:cNvCxnSpPr/>
          <p:nvPr/>
        </p:nvCxnSpPr>
        <p:spPr>
          <a:xfrm>
            <a:off x="1066800" y="1428750"/>
            <a:ext cx="10058400" cy="0"/>
          </a:xfrm>
          <a:prstGeom prst="line">
            <a:avLst/>
          </a:prstGeom>
          <a:ln w="6350"/>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63E93429-FD69-4CBE-A9E2-6A85A5A1D136}"/>
              </a:ext>
            </a:extLst>
          </p:cNvPr>
          <p:cNvSpPr txBox="1"/>
          <p:nvPr/>
        </p:nvSpPr>
        <p:spPr>
          <a:xfrm>
            <a:off x="1066800" y="1997839"/>
            <a:ext cx="4800600" cy="3785652"/>
          </a:xfrm>
          <a:prstGeom prst="rect">
            <a:avLst/>
          </a:prstGeom>
          <a:noFill/>
        </p:spPr>
        <p:txBody>
          <a:bodyPr wrap="square">
            <a:spAutoFit/>
          </a:bodyPr>
          <a:lstStyle/>
          <a:p>
            <a:pPr marL="0" indent="0" algn="just">
              <a:buNone/>
            </a:pPr>
            <a:r>
              <a:rPr lang="ro-RO" sz="2000" dirty="0">
                <a:latin typeface="Cambria" panose="02040503050406030204" pitchFamily="18" charset="0"/>
                <a:ea typeface="Cambria" panose="02040503050406030204" pitchFamily="18" charset="0"/>
              </a:rPr>
              <a:t>Fiecare utilizator al bazei de date aparține rolului bazei de date publice. Atunci când unui utilizator nu i s-au acordat sau i s-au refuzat permisiuni specifice pentru un obiect securizabil, acesta moștenește permisiunile acordate publicului asupra acelui obiect. </a:t>
            </a:r>
            <a:endParaRPr lang="en-US" sz="2000" dirty="0">
              <a:latin typeface="Cambria" panose="02040503050406030204" pitchFamily="18" charset="0"/>
              <a:ea typeface="Cambria" panose="02040503050406030204" pitchFamily="18" charset="0"/>
            </a:endParaRPr>
          </a:p>
          <a:p>
            <a:pPr marL="0" indent="0" algn="just">
              <a:buNone/>
            </a:pPr>
            <a:endParaRPr lang="ro-RO" sz="2000" dirty="0">
              <a:latin typeface="Cambria" panose="02040503050406030204" pitchFamily="18" charset="0"/>
              <a:ea typeface="Cambria" panose="02040503050406030204" pitchFamily="18" charset="0"/>
            </a:endParaRPr>
          </a:p>
          <a:p>
            <a:pPr marL="0" indent="0" algn="just">
              <a:buNone/>
            </a:pPr>
            <a:endParaRPr lang="ro-RO" sz="2000" dirty="0">
              <a:latin typeface="Cambria" panose="02040503050406030204" pitchFamily="18" charset="0"/>
              <a:ea typeface="Cambria" panose="02040503050406030204" pitchFamily="18" charset="0"/>
            </a:endParaRPr>
          </a:p>
          <a:p>
            <a:pPr marL="0" indent="0" algn="just">
              <a:buNone/>
            </a:pPr>
            <a:endParaRPr lang="en-US" sz="2000" dirty="0">
              <a:latin typeface="Cambria" panose="02040503050406030204" pitchFamily="18" charset="0"/>
              <a:ea typeface="Cambria" panose="02040503050406030204" pitchFamily="18" charset="0"/>
            </a:endParaRPr>
          </a:p>
          <a:p>
            <a:pPr marL="0" indent="0" algn="just">
              <a:buNone/>
            </a:pPr>
            <a:r>
              <a:rPr lang="ro-RO" sz="2000" b="1" dirty="0">
                <a:latin typeface="Cambria" panose="02040503050406030204" pitchFamily="18" charset="0"/>
                <a:ea typeface="Cambria" panose="02040503050406030204" pitchFamily="18" charset="0"/>
              </a:rPr>
              <a:t>Utilizatorii bazei de date nu pot fi eliminați din rolul public</a:t>
            </a:r>
            <a:r>
              <a:rPr lang="en-US" sz="2000" b="1" dirty="0">
                <a:latin typeface="Cambria" panose="02040503050406030204" pitchFamily="18" charset="0"/>
                <a:ea typeface="Cambria" panose="02040503050406030204" pitchFamily="18" charset="0"/>
              </a:rPr>
              <a:t>!</a:t>
            </a:r>
            <a:endParaRPr lang="ro-RO" sz="2000" b="1" dirty="0">
              <a:latin typeface="Cambria" panose="02040503050406030204" pitchFamily="18" charset="0"/>
              <a:ea typeface="Cambria" panose="02040503050406030204" pitchFamily="18" charset="0"/>
            </a:endParaRPr>
          </a:p>
        </p:txBody>
      </p:sp>
      <p:sp>
        <p:nvSpPr>
          <p:cNvPr id="25" name="TextBox 24">
            <a:extLst>
              <a:ext uri="{FF2B5EF4-FFF2-40B4-BE49-F238E27FC236}">
                <a16:creationId xmlns:a16="http://schemas.microsoft.com/office/drawing/2014/main" id="{DBB6CF2B-FB86-4E37-A7FB-F9EC7F732EA8}"/>
              </a:ext>
            </a:extLst>
          </p:cNvPr>
          <p:cNvSpPr txBox="1"/>
          <p:nvPr/>
        </p:nvSpPr>
        <p:spPr>
          <a:xfrm>
            <a:off x="6384230" y="2089439"/>
            <a:ext cx="4695825" cy="1631216"/>
          </a:xfrm>
          <a:prstGeom prst="rect">
            <a:avLst/>
          </a:prstGeom>
          <a:noFill/>
        </p:spPr>
        <p:txBody>
          <a:bodyPr wrap="square">
            <a:spAutoFit/>
          </a:bodyPr>
          <a:lstStyle/>
          <a:p>
            <a:pPr algn="just"/>
            <a:r>
              <a:rPr lang="ro-RO" sz="2000" dirty="0">
                <a:latin typeface="Cambria" panose="02040503050406030204" pitchFamily="18" charset="0"/>
                <a:ea typeface="Cambria" panose="02040503050406030204" pitchFamily="18" charset="0"/>
              </a:rPr>
              <a:t>Sintaxa pentru adăugarea utilizatorului la rolul fix de bază de date </a:t>
            </a:r>
            <a:r>
              <a:rPr lang="ro-RO" sz="2000" i="1" dirty="0">
                <a:latin typeface="Cambria" panose="02040503050406030204" pitchFamily="18" charset="0"/>
                <a:ea typeface="Cambria" panose="02040503050406030204" pitchFamily="18" charset="0"/>
              </a:rPr>
              <a:t>db_datareader</a:t>
            </a:r>
            <a:r>
              <a:rPr lang="ro-RO" sz="2000" dirty="0">
                <a:latin typeface="Cambria" panose="02040503050406030204" pitchFamily="18" charset="0"/>
                <a:ea typeface="Cambria" panose="02040503050406030204" pitchFamily="18" charset="0"/>
              </a:rPr>
              <a:t>:</a:t>
            </a:r>
          </a:p>
          <a:p>
            <a:pPr algn="just"/>
            <a:endParaRPr lang="ro-MD" sz="2000" b="1" i="0" dirty="0">
              <a:effectLst/>
              <a:latin typeface="Cambria" panose="02040503050406030204" pitchFamily="18" charset="0"/>
              <a:ea typeface="Cambria" panose="02040503050406030204" pitchFamily="18" charset="0"/>
            </a:endParaRPr>
          </a:p>
          <a:p>
            <a:pPr marL="0" indent="0" algn="just">
              <a:buNone/>
            </a:pPr>
            <a:r>
              <a:rPr lang="ro-MD" sz="2000" b="1" i="0" dirty="0">
                <a:effectLst/>
                <a:latin typeface="Cambria" panose="02040503050406030204" pitchFamily="18" charset="0"/>
                <a:ea typeface="Cambria" panose="02040503050406030204" pitchFamily="18" charset="0"/>
              </a:rPr>
              <a:t>ALTER ROLE </a:t>
            </a:r>
            <a:r>
              <a:rPr lang="ro-MD" sz="2000" b="0" i="1" dirty="0">
                <a:effectLst/>
                <a:latin typeface="Cambria" panose="02040503050406030204" pitchFamily="18" charset="0"/>
                <a:ea typeface="Cambria" panose="02040503050406030204" pitchFamily="18" charset="0"/>
              </a:rPr>
              <a:t>db_datareader </a:t>
            </a:r>
          </a:p>
          <a:p>
            <a:pPr marL="0" indent="0" algn="just">
              <a:buNone/>
            </a:pPr>
            <a:r>
              <a:rPr lang="ro-MD" sz="2000" b="1" i="0" dirty="0">
                <a:effectLst/>
                <a:latin typeface="Cambria" panose="02040503050406030204" pitchFamily="18" charset="0"/>
                <a:ea typeface="Cambria" panose="02040503050406030204" pitchFamily="18" charset="0"/>
              </a:rPr>
              <a:t>ADD MEMBER </a:t>
            </a:r>
            <a:r>
              <a:rPr lang="ro-MD" sz="2000" i="1" dirty="0">
                <a:effectLst/>
                <a:latin typeface="Cambria" panose="02040503050406030204" pitchFamily="18" charset="0"/>
                <a:ea typeface="Cambria" panose="02040503050406030204" pitchFamily="18" charset="0"/>
              </a:rPr>
              <a:t>nume_utilizator</a:t>
            </a:r>
            <a:endParaRPr lang="ro-RO" sz="2000" b="1" i="1" dirty="0">
              <a:latin typeface="Cambria" panose="02040503050406030204" pitchFamily="18" charset="0"/>
              <a:ea typeface="Cambria" panose="02040503050406030204" pitchFamily="18" charset="0"/>
            </a:endParaRPr>
          </a:p>
        </p:txBody>
      </p:sp>
      <p:pic>
        <p:nvPicPr>
          <p:cNvPr id="26" name="Picture 25">
            <a:extLst>
              <a:ext uri="{FF2B5EF4-FFF2-40B4-BE49-F238E27FC236}">
                <a16:creationId xmlns:a16="http://schemas.microsoft.com/office/drawing/2014/main" id="{43FFA140-7E90-475D-9400-D4D80DAE915E}"/>
              </a:ext>
            </a:extLst>
          </p:cNvPr>
          <p:cNvPicPr>
            <a:picLocks noChangeAspect="1"/>
          </p:cNvPicPr>
          <p:nvPr/>
        </p:nvPicPr>
        <p:blipFill>
          <a:blip r:embed="rId2"/>
          <a:stretch>
            <a:fillRect/>
          </a:stretch>
        </p:blipFill>
        <p:spPr>
          <a:xfrm>
            <a:off x="6809191" y="4761427"/>
            <a:ext cx="3936192" cy="879218"/>
          </a:xfrm>
          <a:prstGeom prst="rect">
            <a:avLst/>
          </a:prstGeom>
          <a:ln w="12700">
            <a:solidFill>
              <a:schemeClr val="tx1"/>
            </a:solidFill>
          </a:ln>
        </p:spPr>
      </p:pic>
      <p:sp>
        <p:nvSpPr>
          <p:cNvPr id="28" name="Content Placeholder 2">
            <a:extLst>
              <a:ext uri="{FF2B5EF4-FFF2-40B4-BE49-F238E27FC236}">
                <a16:creationId xmlns:a16="http://schemas.microsoft.com/office/drawing/2014/main" id="{1AD21597-9D3A-4221-A465-9DBFAEB4D19E}"/>
              </a:ext>
            </a:extLst>
          </p:cNvPr>
          <p:cNvSpPr txBox="1">
            <a:spLocks/>
          </p:cNvSpPr>
          <p:nvPr/>
        </p:nvSpPr>
        <p:spPr>
          <a:xfrm>
            <a:off x="6581775" y="4198143"/>
            <a:ext cx="2708943" cy="425145"/>
          </a:xfrm>
          <a:prstGeom prst="rect">
            <a:avLst/>
          </a:prstGeom>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Font typeface="Garamond" pitchFamily="18" charset="0"/>
              <a:buNone/>
            </a:pPr>
            <a:r>
              <a:rPr lang="ro-RO" sz="2000" dirty="0">
                <a:latin typeface="Cambria" panose="02040503050406030204" pitchFamily="18" charset="0"/>
                <a:ea typeface="Cambria" panose="02040503050406030204" pitchFamily="18" charset="0"/>
              </a:rPr>
              <a:t>Exemplu:</a:t>
            </a:r>
          </a:p>
        </p:txBody>
      </p:sp>
    </p:spTree>
    <p:extLst>
      <p:ext uri="{BB962C8B-B14F-4D97-AF65-F5344CB8AC3E}">
        <p14:creationId xmlns:p14="http://schemas.microsoft.com/office/powerpoint/2010/main" val="25956106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1198D5C-3B0D-4EC9-A3D8-ADB1C9032C19}"/>
              </a:ext>
            </a:extLst>
          </p:cNvPr>
          <p:cNvSpPr>
            <a:spLocks noGrp="1"/>
          </p:cNvSpPr>
          <p:nvPr>
            <p:ph sz="half" idx="2"/>
          </p:nvPr>
        </p:nvSpPr>
        <p:spPr>
          <a:xfrm>
            <a:off x="1063625" y="2529105"/>
            <a:ext cx="4754880" cy="1092898"/>
          </a:xfrm>
        </p:spPr>
        <p:txBody>
          <a:bodyPr>
            <a:normAutofit/>
          </a:bodyPr>
          <a:lstStyle/>
          <a:p>
            <a:pPr marL="0" indent="0" algn="just">
              <a:buFont typeface="Garamond" pitchFamily="18" charset="0"/>
              <a:buNone/>
            </a:pPr>
            <a:r>
              <a:rPr lang="ro-RO" u="sng" dirty="0">
                <a:latin typeface="Cambria" panose="02040503050406030204" pitchFamily="18" charset="0"/>
                <a:ea typeface="Cambria" panose="02040503050406030204" pitchFamily="18" charset="0"/>
              </a:rPr>
              <a:t>Sintaxa pentru crearea unui utilizator nou:</a:t>
            </a:r>
          </a:p>
          <a:p>
            <a:pPr marL="0" indent="0" algn="just">
              <a:spcBef>
                <a:spcPts val="600"/>
              </a:spcBef>
              <a:buFont typeface="Garamond" pitchFamily="18" charset="0"/>
              <a:buNone/>
            </a:pPr>
            <a:r>
              <a:rPr lang="ro-RO" b="1" i="0" dirty="0">
                <a:solidFill>
                  <a:srgbClr val="000000"/>
                </a:solidFill>
                <a:effectLst/>
                <a:latin typeface="Cambria" panose="02040503050406030204" pitchFamily="18" charset="0"/>
                <a:ea typeface="Cambria" panose="02040503050406030204" pitchFamily="18" charset="0"/>
              </a:rPr>
              <a:t>CREATE USER </a:t>
            </a:r>
            <a:r>
              <a:rPr lang="ro-RO" b="0" i="1" dirty="0">
                <a:solidFill>
                  <a:srgbClr val="000000"/>
                </a:solidFill>
                <a:effectLst/>
                <a:latin typeface="Cambria" panose="02040503050406030204" pitchFamily="18" charset="0"/>
                <a:ea typeface="Cambria" panose="02040503050406030204" pitchFamily="18" charset="0"/>
              </a:rPr>
              <a:t>nume_utilizator</a:t>
            </a:r>
            <a:r>
              <a:rPr lang="en-US" b="0" i="0" dirty="0">
                <a:solidFill>
                  <a:srgbClr val="000000"/>
                </a:solidFill>
                <a:effectLst/>
                <a:latin typeface="Cambria" panose="02040503050406030204" pitchFamily="18" charset="0"/>
                <a:ea typeface="Cambria" panose="02040503050406030204" pitchFamily="18" charset="0"/>
              </a:rPr>
              <a:t> </a:t>
            </a:r>
            <a:endParaRPr lang="ro-RO" b="0" i="0" dirty="0">
              <a:solidFill>
                <a:srgbClr val="000000"/>
              </a:solidFill>
              <a:effectLst/>
              <a:latin typeface="Cambria" panose="02040503050406030204" pitchFamily="18" charset="0"/>
              <a:ea typeface="Cambria" panose="02040503050406030204" pitchFamily="18" charset="0"/>
            </a:endParaRPr>
          </a:p>
          <a:p>
            <a:pPr marL="0" indent="0" algn="just">
              <a:spcBef>
                <a:spcPts val="0"/>
              </a:spcBef>
              <a:buNone/>
            </a:pPr>
            <a:r>
              <a:rPr lang="en-US" b="1" i="0" dirty="0">
                <a:solidFill>
                  <a:srgbClr val="000000"/>
                </a:solidFill>
                <a:effectLst/>
                <a:latin typeface="Cambria" panose="02040503050406030204" pitchFamily="18" charset="0"/>
                <a:ea typeface="Cambria" panose="02040503050406030204" pitchFamily="18" charset="0"/>
              </a:rPr>
              <a:t>WITH PASSWORD </a:t>
            </a:r>
            <a:r>
              <a:rPr lang="en-US" i="0" dirty="0">
                <a:solidFill>
                  <a:srgbClr val="000000"/>
                </a:solidFill>
                <a:effectLst/>
                <a:latin typeface="Cambria" panose="02040503050406030204" pitchFamily="18" charset="0"/>
                <a:ea typeface="Cambria" panose="02040503050406030204" pitchFamily="18" charset="0"/>
              </a:rPr>
              <a:t>=</a:t>
            </a:r>
            <a:r>
              <a:rPr lang="en-US" b="1" i="0" dirty="0">
                <a:solidFill>
                  <a:srgbClr val="000000"/>
                </a:solidFill>
                <a:effectLst/>
                <a:latin typeface="Cambria" panose="02040503050406030204" pitchFamily="18" charset="0"/>
                <a:ea typeface="Cambria" panose="02040503050406030204" pitchFamily="18" charset="0"/>
              </a:rPr>
              <a:t> </a:t>
            </a:r>
            <a:r>
              <a:rPr lang="en-US" b="0" i="1" dirty="0">
                <a:solidFill>
                  <a:srgbClr val="000000"/>
                </a:solidFill>
                <a:effectLst/>
                <a:latin typeface="Cambria" panose="02040503050406030204" pitchFamily="18" charset="0"/>
                <a:ea typeface="Cambria" panose="02040503050406030204" pitchFamily="18" charset="0"/>
              </a:rPr>
              <a:t>’</a:t>
            </a:r>
            <a:r>
              <a:rPr lang="ro-RO" b="0" i="1" dirty="0">
                <a:solidFill>
                  <a:srgbClr val="000000"/>
                </a:solidFill>
                <a:effectLst/>
                <a:latin typeface="Cambria" panose="02040503050406030204" pitchFamily="18" charset="0"/>
                <a:ea typeface="Cambria" panose="02040503050406030204" pitchFamily="18" charset="0"/>
              </a:rPr>
              <a:t>parola</a:t>
            </a:r>
            <a:r>
              <a:rPr lang="en-US" b="0" i="1" dirty="0">
                <a:solidFill>
                  <a:srgbClr val="000000"/>
                </a:solidFill>
                <a:effectLst/>
                <a:latin typeface="Cambria" panose="02040503050406030204" pitchFamily="18" charset="0"/>
                <a:ea typeface="Cambria" panose="02040503050406030204" pitchFamily="18" charset="0"/>
              </a:rPr>
              <a:t>’</a:t>
            </a:r>
            <a:endParaRPr lang="ro-RO" b="0" i="1" dirty="0">
              <a:solidFill>
                <a:srgbClr val="000000"/>
              </a:solidFill>
              <a:effectLst/>
              <a:latin typeface="Cambria" panose="02040503050406030204" pitchFamily="18" charset="0"/>
              <a:ea typeface="Cambria" panose="02040503050406030204" pitchFamily="18" charset="0"/>
            </a:endParaRPr>
          </a:p>
          <a:p>
            <a:pPr marL="0" indent="0">
              <a:buNone/>
            </a:pPr>
            <a:endParaRPr lang="ro-RO" dirty="0"/>
          </a:p>
        </p:txBody>
      </p:sp>
      <p:sp>
        <p:nvSpPr>
          <p:cNvPr id="7" name="Slide Number Placeholder 6">
            <a:extLst>
              <a:ext uri="{FF2B5EF4-FFF2-40B4-BE49-F238E27FC236}">
                <a16:creationId xmlns:a16="http://schemas.microsoft.com/office/drawing/2014/main" id="{4C83BAB5-DB03-4425-87F8-932316F0F8C8}"/>
              </a:ext>
            </a:extLst>
          </p:cNvPr>
          <p:cNvSpPr>
            <a:spLocks noGrp="1"/>
          </p:cNvSpPr>
          <p:nvPr>
            <p:ph type="sldNum" sz="quarter" idx="12"/>
          </p:nvPr>
        </p:nvSpPr>
        <p:spPr/>
        <p:txBody>
          <a:bodyPr/>
          <a:lstStyle/>
          <a:p>
            <a:fld id="{4FAB73BC-B049-4115-A692-8D63A059BFB8}" type="slidenum">
              <a:rPr lang="en-US" smtClean="0"/>
              <a:t>8</a:t>
            </a:fld>
            <a:endParaRPr lang="en-US" dirty="0"/>
          </a:p>
        </p:txBody>
      </p:sp>
      <p:sp>
        <p:nvSpPr>
          <p:cNvPr id="8" name="Title 1">
            <a:extLst>
              <a:ext uri="{FF2B5EF4-FFF2-40B4-BE49-F238E27FC236}">
                <a16:creationId xmlns:a16="http://schemas.microsoft.com/office/drawing/2014/main" id="{FAC2E76E-C852-410C-9B2A-A04C6EB07C0F}"/>
              </a:ext>
            </a:extLst>
          </p:cNvPr>
          <p:cNvSpPr txBox="1">
            <a:spLocks/>
          </p:cNvSpPr>
          <p:nvPr/>
        </p:nvSpPr>
        <p:spPr>
          <a:xfrm>
            <a:off x="933450" y="656539"/>
            <a:ext cx="10058400" cy="76710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a:lstStyle>
          <a:p>
            <a:r>
              <a:rPr lang="ro-RO" sz="4000" dirty="0">
                <a:effectLst>
                  <a:outerShdw blurRad="38100" dist="38100" dir="2700000" algn="tl">
                    <a:srgbClr val="000000">
                      <a:alpha val="43137"/>
                    </a:srgbClr>
                  </a:outerShdw>
                </a:effectLst>
                <a:latin typeface="Constantia" panose="02030602050306030303" pitchFamily="18" charset="0"/>
              </a:rPr>
              <a:t>Exemple de creare</a:t>
            </a:r>
          </a:p>
        </p:txBody>
      </p:sp>
      <p:cxnSp>
        <p:nvCxnSpPr>
          <p:cNvPr id="9" name="Straight Connector 8">
            <a:extLst>
              <a:ext uri="{FF2B5EF4-FFF2-40B4-BE49-F238E27FC236}">
                <a16:creationId xmlns:a16="http://schemas.microsoft.com/office/drawing/2014/main" id="{7AFAB976-5034-4EEC-BAE7-303AF8D0BB3C}"/>
              </a:ext>
            </a:extLst>
          </p:cNvPr>
          <p:cNvCxnSpPr/>
          <p:nvPr/>
        </p:nvCxnSpPr>
        <p:spPr>
          <a:xfrm>
            <a:off x="1066800" y="1428750"/>
            <a:ext cx="10058400" cy="0"/>
          </a:xfrm>
          <a:prstGeom prst="line">
            <a:avLst/>
          </a:prstGeom>
          <a:ln w="6350"/>
        </p:spPr>
        <p:style>
          <a:lnRef idx="1">
            <a:schemeClr val="dk1"/>
          </a:lnRef>
          <a:fillRef idx="0">
            <a:schemeClr val="dk1"/>
          </a:fillRef>
          <a:effectRef idx="0">
            <a:schemeClr val="dk1"/>
          </a:effectRef>
          <a:fontRef idx="minor">
            <a:schemeClr val="tx1"/>
          </a:fontRef>
        </p:style>
      </p:cxnSp>
      <p:sp>
        <p:nvSpPr>
          <p:cNvPr id="12" name="Content Placeholder 2">
            <a:extLst>
              <a:ext uri="{FF2B5EF4-FFF2-40B4-BE49-F238E27FC236}">
                <a16:creationId xmlns:a16="http://schemas.microsoft.com/office/drawing/2014/main" id="{3C890841-CB70-486B-9369-47970FC6AA2F}"/>
              </a:ext>
            </a:extLst>
          </p:cNvPr>
          <p:cNvSpPr txBox="1">
            <a:spLocks noGrp="1"/>
          </p:cNvSpPr>
          <p:nvPr>
            <p:ph sz="quarter" idx="4"/>
          </p:nvPr>
        </p:nvSpPr>
        <p:spPr>
          <a:xfrm>
            <a:off x="6503653" y="2529105"/>
            <a:ext cx="2708943" cy="425145"/>
          </a:xfrm>
          <a:prstGeom prst="rect">
            <a:avLst/>
          </a:prstGeom>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Font typeface="Garamond" pitchFamily="18" charset="0"/>
              <a:buNone/>
            </a:pPr>
            <a:r>
              <a:rPr lang="ro-RO" dirty="0">
                <a:latin typeface="Cambria" panose="02040503050406030204" pitchFamily="18" charset="0"/>
                <a:ea typeface="Cambria" panose="02040503050406030204" pitchFamily="18" charset="0"/>
              </a:rPr>
              <a:t>Exemplu:</a:t>
            </a:r>
          </a:p>
        </p:txBody>
      </p:sp>
      <p:sp>
        <p:nvSpPr>
          <p:cNvPr id="14" name="Content Placeholder 2">
            <a:extLst>
              <a:ext uri="{FF2B5EF4-FFF2-40B4-BE49-F238E27FC236}">
                <a16:creationId xmlns:a16="http://schemas.microsoft.com/office/drawing/2014/main" id="{87EF63AD-6B62-473C-8E24-D1A39B9BA803}"/>
              </a:ext>
            </a:extLst>
          </p:cNvPr>
          <p:cNvSpPr txBox="1">
            <a:spLocks/>
          </p:cNvSpPr>
          <p:nvPr/>
        </p:nvSpPr>
        <p:spPr>
          <a:xfrm>
            <a:off x="1386682" y="1494214"/>
            <a:ext cx="9334500" cy="919426"/>
          </a:xfrm>
          <a:prstGeom prst="rect">
            <a:avLst/>
          </a:prstGeom>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Font typeface="Garamond" pitchFamily="18" charset="0"/>
              <a:buNone/>
            </a:pPr>
            <a:r>
              <a:rPr lang="ro-RO" dirty="0">
                <a:latin typeface="Cambria" panose="02040503050406030204" pitchFamily="18" charset="0"/>
                <a:ea typeface="Cambria" panose="02040503050406030204" pitchFamily="18" charset="0"/>
              </a:rPr>
              <a:t>Declarația </a:t>
            </a:r>
            <a:r>
              <a:rPr lang="ro-RO" b="1" dirty="0">
                <a:latin typeface="Cambria" panose="02040503050406030204" pitchFamily="18" charset="0"/>
                <a:ea typeface="Cambria" panose="02040503050406030204" pitchFamily="18" charset="0"/>
              </a:rPr>
              <a:t>CREATE USER </a:t>
            </a:r>
            <a:r>
              <a:rPr lang="ro-RO" dirty="0">
                <a:latin typeface="Cambria" panose="02040503050406030204" pitchFamily="18" charset="0"/>
                <a:ea typeface="Cambria" panose="02040503050406030204" pitchFamily="18" charset="0"/>
              </a:rPr>
              <a:t>poate avea componente suplimentare specifice sistemului de management al bazei de date. Această declarație nu este disponibilă pentru utilizatorii normali. Doar administratorii de baze de date îl pot utiliza.</a:t>
            </a:r>
          </a:p>
        </p:txBody>
      </p:sp>
      <p:sp>
        <p:nvSpPr>
          <p:cNvPr id="17" name="Rectangle 16">
            <a:extLst>
              <a:ext uri="{FF2B5EF4-FFF2-40B4-BE49-F238E27FC236}">
                <a16:creationId xmlns:a16="http://schemas.microsoft.com/office/drawing/2014/main" id="{7120AB2E-F62C-4641-8522-A01C7075384C}"/>
              </a:ext>
            </a:extLst>
          </p:cNvPr>
          <p:cNvSpPr/>
          <p:nvPr/>
        </p:nvSpPr>
        <p:spPr>
          <a:xfrm>
            <a:off x="1063625" y="1438647"/>
            <a:ext cx="323057" cy="919426"/>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6" name="Picture 5">
            <a:extLst>
              <a:ext uri="{FF2B5EF4-FFF2-40B4-BE49-F238E27FC236}">
                <a16:creationId xmlns:a16="http://schemas.microsoft.com/office/drawing/2014/main" id="{207B3629-254F-4166-96BB-42913DC3EC57}"/>
              </a:ext>
            </a:extLst>
          </p:cNvPr>
          <p:cNvPicPr>
            <a:picLocks noChangeAspect="1"/>
          </p:cNvPicPr>
          <p:nvPr/>
        </p:nvPicPr>
        <p:blipFill>
          <a:blip r:embed="rId2"/>
          <a:stretch>
            <a:fillRect/>
          </a:stretch>
        </p:blipFill>
        <p:spPr>
          <a:xfrm>
            <a:off x="6503654" y="2887969"/>
            <a:ext cx="2842822" cy="647147"/>
          </a:xfrm>
          <a:prstGeom prst="rect">
            <a:avLst/>
          </a:prstGeom>
          <a:ln w="12700">
            <a:solidFill>
              <a:schemeClr val="tx1"/>
            </a:solidFill>
          </a:ln>
        </p:spPr>
      </p:pic>
      <p:sp>
        <p:nvSpPr>
          <p:cNvPr id="19" name="Content Placeholder 3">
            <a:extLst>
              <a:ext uri="{FF2B5EF4-FFF2-40B4-BE49-F238E27FC236}">
                <a16:creationId xmlns:a16="http://schemas.microsoft.com/office/drawing/2014/main" id="{167AE487-5CF6-4E92-9E15-14417FF53B2F}"/>
              </a:ext>
            </a:extLst>
          </p:cNvPr>
          <p:cNvSpPr txBox="1">
            <a:spLocks/>
          </p:cNvSpPr>
          <p:nvPr/>
        </p:nvSpPr>
        <p:spPr>
          <a:xfrm>
            <a:off x="1063625" y="3902727"/>
            <a:ext cx="4754880" cy="840716"/>
          </a:xfrm>
          <a:prstGeom prst="rect">
            <a:avLst/>
          </a:prstGeom>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Font typeface="Garamond" pitchFamily="18" charset="0"/>
              <a:buNone/>
            </a:pPr>
            <a:r>
              <a:rPr lang="ro-RO" u="sng" dirty="0">
                <a:latin typeface="Cambria" panose="02040503050406030204" pitchFamily="18" charset="0"/>
                <a:ea typeface="Cambria" panose="02040503050406030204" pitchFamily="18" charset="0"/>
              </a:rPr>
              <a:t>Sintaxa pentru crearea unui rol nou:</a:t>
            </a:r>
          </a:p>
          <a:p>
            <a:pPr marL="0" indent="0" algn="just">
              <a:spcBef>
                <a:spcPts val="600"/>
              </a:spcBef>
              <a:buFont typeface="Garamond" pitchFamily="18" charset="0"/>
              <a:buNone/>
            </a:pPr>
            <a:r>
              <a:rPr lang="en-US" b="1" dirty="0">
                <a:solidFill>
                  <a:srgbClr val="000000"/>
                </a:solidFill>
                <a:latin typeface="Cambria" panose="02040503050406030204" pitchFamily="18" charset="0"/>
                <a:ea typeface="Cambria" panose="02040503050406030204" pitchFamily="18" charset="0"/>
              </a:rPr>
              <a:t>CREATE ROLE </a:t>
            </a:r>
            <a:r>
              <a:rPr lang="ro-RO" i="1" dirty="0">
                <a:solidFill>
                  <a:srgbClr val="000000"/>
                </a:solidFill>
                <a:latin typeface="Cambria" panose="02040503050406030204" pitchFamily="18" charset="0"/>
                <a:ea typeface="Cambria" panose="02040503050406030204" pitchFamily="18" charset="0"/>
              </a:rPr>
              <a:t>nume_rol</a:t>
            </a:r>
            <a:endParaRPr lang="ro-RO" dirty="0"/>
          </a:p>
        </p:txBody>
      </p:sp>
      <p:pic>
        <p:nvPicPr>
          <p:cNvPr id="20" name="Picture 19">
            <a:extLst>
              <a:ext uri="{FF2B5EF4-FFF2-40B4-BE49-F238E27FC236}">
                <a16:creationId xmlns:a16="http://schemas.microsoft.com/office/drawing/2014/main" id="{DD87DA7F-D2B6-4426-8916-28FAE423FA3F}"/>
              </a:ext>
            </a:extLst>
          </p:cNvPr>
          <p:cNvPicPr>
            <a:picLocks noChangeAspect="1"/>
          </p:cNvPicPr>
          <p:nvPr/>
        </p:nvPicPr>
        <p:blipFill>
          <a:blip r:embed="rId3"/>
          <a:stretch>
            <a:fillRect/>
          </a:stretch>
        </p:blipFill>
        <p:spPr>
          <a:xfrm>
            <a:off x="6503653" y="4156791"/>
            <a:ext cx="2438990" cy="425145"/>
          </a:xfrm>
          <a:prstGeom prst="rect">
            <a:avLst/>
          </a:prstGeom>
          <a:ln w="12700">
            <a:solidFill>
              <a:schemeClr val="tx1"/>
            </a:solidFill>
          </a:ln>
        </p:spPr>
      </p:pic>
      <p:sp>
        <p:nvSpPr>
          <p:cNvPr id="21" name="Content Placeholder 2">
            <a:extLst>
              <a:ext uri="{FF2B5EF4-FFF2-40B4-BE49-F238E27FC236}">
                <a16:creationId xmlns:a16="http://schemas.microsoft.com/office/drawing/2014/main" id="{6785107D-AD93-4536-AFA4-2BFF4308A915}"/>
              </a:ext>
            </a:extLst>
          </p:cNvPr>
          <p:cNvSpPr txBox="1">
            <a:spLocks/>
          </p:cNvSpPr>
          <p:nvPr/>
        </p:nvSpPr>
        <p:spPr>
          <a:xfrm>
            <a:off x="6503653" y="3808060"/>
            <a:ext cx="2708943" cy="425145"/>
          </a:xfrm>
          <a:prstGeom prst="rect">
            <a:avLst/>
          </a:prstGeom>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Font typeface="Garamond" pitchFamily="18" charset="0"/>
              <a:buNone/>
            </a:pPr>
            <a:r>
              <a:rPr lang="ro-RO" dirty="0">
                <a:latin typeface="Cambria" panose="02040503050406030204" pitchFamily="18" charset="0"/>
                <a:ea typeface="Cambria" panose="02040503050406030204" pitchFamily="18" charset="0"/>
              </a:rPr>
              <a:t>Exemplu:</a:t>
            </a:r>
          </a:p>
        </p:txBody>
      </p:sp>
      <p:sp>
        <p:nvSpPr>
          <p:cNvPr id="22" name="Content Placeholder 3">
            <a:extLst>
              <a:ext uri="{FF2B5EF4-FFF2-40B4-BE49-F238E27FC236}">
                <a16:creationId xmlns:a16="http://schemas.microsoft.com/office/drawing/2014/main" id="{97323CDC-A23F-419A-8BC4-A7D1272A98EA}"/>
              </a:ext>
            </a:extLst>
          </p:cNvPr>
          <p:cNvSpPr txBox="1">
            <a:spLocks/>
          </p:cNvSpPr>
          <p:nvPr/>
        </p:nvSpPr>
        <p:spPr>
          <a:xfrm>
            <a:off x="1063625" y="4872179"/>
            <a:ext cx="4394200" cy="1598373"/>
          </a:xfrm>
          <a:prstGeom prst="rect">
            <a:avLst/>
          </a:prstGeom>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Font typeface="Garamond" pitchFamily="18" charset="0"/>
              <a:buNone/>
            </a:pPr>
            <a:r>
              <a:rPr lang="ro-RO" u="sng" dirty="0">
                <a:latin typeface="Cambria" panose="02040503050406030204" pitchFamily="18" charset="0"/>
                <a:ea typeface="Cambria" panose="02040503050406030204" pitchFamily="18" charset="0"/>
              </a:rPr>
              <a:t>Rolurile sunt atribuite utilizatorilor cu declarație </a:t>
            </a:r>
            <a:r>
              <a:rPr lang="ro-RO" b="1" u="sng" dirty="0">
                <a:latin typeface="Cambria" panose="02040503050406030204" pitchFamily="18" charset="0"/>
                <a:ea typeface="Cambria" panose="02040503050406030204" pitchFamily="18" charset="0"/>
              </a:rPr>
              <a:t>GRANT</a:t>
            </a:r>
            <a:r>
              <a:rPr lang="ro-RO" u="sng" dirty="0">
                <a:latin typeface="Cambria" panose="02040503050406030204" pitchFamily="18" charset="0"/>
                <a:ea typeface="Cambria" panose="02040503050406030204" pitchFamily="18" charset="0"/>
              </a:rPr>
              <a:t>:</a:t>
            </a:r>
          </a:p>
          <a:p>
            <a:pPr marL="0" indent="0" algn="just">
              <a:buNone/>
            </a:pPr>
            <a:r>
              <a:rPr lang="ro-MD" b="1" dirty="0">
                <a:solidFill>
                  <a:srgbClr val="000000"/>
                </a:solidFill>
                <a:latin typeface="Cambria" panose="02040503050406030204" pitchFamily="18" charset="0"/>
                <a:ea typeface="Cambria" panose="02040503050406030204" pitchFamily="18" charset="0"/>
              </a:rPr>
              <a:t>GRANT</a:t>
            </a:r>
            <a:r>
              <a:rPr lang="ro-MD" dirty="0">
                <a:solidFill>
                  <a:srgbClr val="000000"/>
                </a:solidFill>
                <a:latin typeface="Cambria" panose="02040503050406030204" pitchFamily="18" charset="0"/>
                <a:ea typeface="Cambria" panose="02040503050406030204" pitchFamily="18" charset="0"/>
              </a:rPr>
              <a:t> </a:t>
            </a:r>
            <a:r>
              <a:rPr lang="ro-RO" i="1" dirty="0">
                <a:solidFill>
                  <a:srgbClr val="000000"/>
                </a:solidFill>
                <a:latin typeface="Cambria" panose="02040503050406030204" pitchFamily="18" charset="0"/>
                <a:ea typeface="Cambria" panose="02040503050406030204" pitchFamily="18" charset="0"/>
              </a:rPr>
              <a:t>nume_rol1</a:t>
            </a:r>
            <a:r>
              <a:rPr lang="ro-MD" b="0" i="1" dirty="0">
                <a:solidFill>
                  <a:srgbClr val="000000"/>
                </a:solidFill>
                <a:effectLst/>
                <a:latin typeface="Cambria" panose="02040503050406030204" pitchFamily="18" charset="0"/>
                <a:ea typeface="Cambria" panose="02040503050406030204" pitchFamily="18" charset="0"/>
              </a:rPr>
              <a:t> {, </a:t>
            </a:r>
            <a:r>
              <a:rPr lang="ro-RO" i="1" dirty="0">
                <a:solidFill>
                  <a:srgbClr val="000000"/>
                </a:solidFill>
                <a:latin typeface="Cambria" panose="02040503050406030204" pitchFamily="18" charset="0"/>
                <a:ea typeface="Cambria" panose="02040503050406030204" pitchFamily="18" charset="0"/>
              </a:rPr>
              <a:t>nume_rol2 </a:t>
            </a:r>
            <a:r>
              <a:rPr lang="ro-MD" b="0" i="1" dirty="0">
                <a:solidFill>
                  <a:srgbClr val="000000"/>
                </a:solidFill>
                <a:effectLst/>
                <a:latin typeface="Cambria" panose="02040503050406030204" pitchFamily="18" charset="0"/>
                <a:ea typeface="Cambria" panose="02040503050406030204" pitchFamily="18" charset="0"/>
              </a:rPr>
              <a:t>... }</a:t>
            </a:r>
            <a:br>
              <a:rPr lang="ro-MD" dirty="0">
                <a:latin typeface="Cambria" panose="02040503050406030204" pitchFamily="18" charset="0"/>
                <a:ea typeface="Cambria" panose="02040503050406030204" pitchFamily="18" charset="0"/>
              </a:rPr>
            </a:br>
            <a:r>
              <a:rPr lang="ro-MD" b="1" i="0" dirty="0">
                <a:solidFill>
                  <a:srgbClr val="000000"/>
                </a:solidFill>
                <a:effectLst/>
                <a:latin typeface="Cambria" panose="02040503050406030204" pitchFamily="18" charset="0"/>
                <a:ea typeface="Cambria" panose="02040503050406030204" pitchFamily="18" charset="0"/>
              </a:rPr>
              <a:t>TO</a:t>
            </a:r>
            <a:r>
              <a:rPr lang="ro-MD" b="0" i="1" dirty="0">
                <a:solidFill>
                  <a:srgbClr val="000000"/>
                </a:solidFill>
                <a:effectLst/>
                <a:latin typeface="Cambria" panose="02040503050406030204" pitchFamily="18" charset="0"/>
                <a:ea typeface="Cambria" panose="02040503050406030204" pitchFamily="18" charset="0"/>
              </a:rPr>
              <a:t> </a:t>
            </a:r>
            <a:r>
              <a:rPr lang="ro-RO" b="0" i="1" dirty="0">
                <a:solidFill>
                  <a:srgbClr val="000000"/>
                </a:solidFill>
                <a:effectLst/>
                <a:latin typeface="Cambria" panose="02040503050406030204" pitchFamily="18" charset="0"/>
                <a:ea typeface="Cambria" panose="02040503050406030204" pitchFamily="18" charset="0"/>
              </a:rPr>
              <a:t>nume_utilizator</a:t>
            </a:r>
            <a:r>
              <a:rPr lang="ro-RO" dirty="0">
                <a:solidFill>
                  <a:srgbClr val="000000"/>
                </a:solidFill>
                <a:latin typeface="Cambria" panose="02040503050406030204" pitchFamily="18" charset="0"/>
                <a:ea typeface="Cambria" panose="02040503050406030204" pitchFamily="18" charset="0"/>
              </a:rPr>
              <a:t>1 </a:t>
            </a:r>
            <a:r>
              <a:rPr lang="ro-MD" b="0" i="1" dirty="0">
                <a:solidFill>
                  <a:srgbClr val="000000"/>
                </a:solidFill>
                <a:effectLst/>
                <a:latin typeface="Cambria" panose="02040503050406030204" pitchFamily="18" charset="0"/>
                <a:ea typeface="Cambria" panose="02040503050406030204" pitchFamily="18" charset="0"/>
              </a:rPr>
              <a:t>{, </a:t>
            </a:r>
            <a:r>
              <a:rPr lang="ro-RO" b="0" i="1" dirty="0">
                <a:solidFill>
                  <a:srgbClr val="000000"/>
                </a:solidFill>
                <a:effectLst/>
                <a:latin typeface="Cambria" panose="02040503050406030204" pitchFamily="18" charset="0"/>
                <a:ea typeface="Cambria" panose="02040503050406030204" pitchFamily="18" charset="0"/>
              </a:rPr>
              <a:t>nume_utilizator</a:t>
            </a:r>
            <a:r>
              <a:rPr lang="ro-RO" dirty="0">
                <a:solidFill>
                  <a:srgbClr val="000000"/>
                </a:solidFill>
                <a:latin typeface="Cambria" panose="02040503050406030204" pitchFamily="18" charset="0"/>
                <a:ea typeface="Cambria" panose="02040503050406030204" pitchFamily="18" charset="0"/>
              </a:rPr>
              <a:t>2</a:t>
            </a:r>
            <a:r>
              <a:rPr lang="ro-MD" b="0" i="1" dirty="0">
                <a:solidFill>
                  <a:srgbClr val="000000"/>
                </a:solidFill>
                <a:effectLst/>
                <a:latin typeface="Cambria" panose="02040503050406030204" pitchFamily="18" charset="0"/>
                <a:ea typeface="Cambria" panose="02040503050406030204" pitchFamily="18" charset="0"/>
              </a:rPr>
              <a:t> ...}</a:t>
            </a:r>
            <a:endParaRPr lang="ro-RO" dirty="0">
              <a:latin typeface="Cambria" panose="02040503050406030204" pitchFamily="18" charset="0"/>
              <a:ea typeface="Cambria" panose="02040503050406030204" pitchFamily="18" charset="0"/>
            </a:endParaRPr>
          </a:p>
        </p:txBody>
      </p:sp>
      <p:sp>
        <p:nvSpPr>
          <p:cNvPr id="24" name="Content Placeholder 2">
            <a:extLst>
              <a:ext uri="{FF2B5EF4-FFF2-40B4-BE49-F238E27FC236}">
                <a16:creationId xmlns:a16="http://schemas.microsoft.com/office/drawing/2014/main" id="{623D1C00-374E-457D-8DFF-053D44733117}"/>
              </a:ext>
            </a:extLst>
          </p:cNvPr>
          <p:cNvSpPr txBox="1">
            <a:spLocks/>
          </p:cNvSpPr>
          <p:nvPr/>
        </p:nvSpPr>
        <p:spPr>
          <a:xfrm>
            <a:off x="6503652" y="4861348"/>
            <a:ext cx="2708943" cy="425145"/>
          </a:xfrm>
          <a:prstGeom prst="rect">
            <a:avLst/>
          </a:prstGeom>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Font typeface="Garamond" pitchFamily="18" charset="0"/>
              <a:buNone/>
            </a:pPr>
            <a:r>
              <a:rPr lang="ro-RO" dirty="0">
                <a:latin typeface="Cambria" panose="02040503050406030204" pitchFamily="18" charset="0"/>
                <a:ea typeface="Cambria" panose="02040503050406030204" pitchFamily="18" charset="0"/>
              </a:rPr>
              <a:t>Exemplu:</a:t>
            </a:r>
          </a:p>
        </p:txBody>
      </p:sp>
      <p:pic>
        <p:nvPicPr>
          <p:cNvPr id="26" name="Picture 25">
            <a:extLst>
              <a:ext uri="{FF2B5EF4-FFF2-40B4-BE49-F238E27FC236}">
                <a16:creationId xmlns:a16="http://schemas.microsoft.com/office/drawing/2014/main" id="{8F658E61-EC75-486D-810A-91AFDA65C35A}"/>
              </a:ext>
            </a:extLst>
          </p:cNvPr>
          <p:cNvPicPr>
            <a:picLocks noChangeAspect="1"/>
          </p:cNvPicPr>
          <p:nvPr/>
        </p:nvPicPr>
        <p:blipFill>
          <a:blip r:embed="rId4"/>
          <a:stretch>
            <a:fillRect/>
          </a:stretch>
        </p:blipFill>
        <p:spPr>
          <a:xfrm>
            <a:off x="6503652" y="5314823"/>
            <a:ext cx="2078373" cy="697176"/>
          </a:xfrm>
          <a:prstGeom prst="rect">
            <a:avLst/>
          </a:prstGeom>
          <a:ln w="12700">
            <a:solidFill>
              <a:schemeClr val="tx1"/>
            </a:solidFill>
          </a:ln>
        </p:spPr>
      </p:pic>
      <p:cxnSp>
        <p:nvCxnSpPr>
          <p:cNvPr id="28" name="Straight Connector 27">
            <a:extLst>
              <a:ext uri="{FF2B5EF4-FFF2-40B4-BE49-F238E27FC236}">
                <a16:creationId xmlns:a16="http://schemas.microsoft.com/office/drawing/2014/main" id="{9C561300-6917-40B4-8862-728CC298BFB0}"/>
              </a:ext>
            </a:extLst>
          </p:cNvPr>
          <p:cNvCxnSpPr/>
          <p:nvPr/>
        </p:nvCxnSpPr>
        <p:spPr>
          <a:xfrm>
            <a:off x="1102645" y="3739445"/>
            <a:ext cx="10058400" cy="0"/>
          </a:xfrm>
          <a:prstGeom prst="line">
            <a:avLst/>
          </a:prstGeom>
          <a:ln w="6350"/>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B94D5723-5F32-4D43-87E0-3AC031EB7ECB}"/>
              </a:ext>
            </a:extLst>
          </p:cNvPr>
          <p:cNvCxnSpPr/>
          <p:nvPr/>
        </p:nvCxnSpPr>
        <p:spPr>
          <a:xfrm>
            <a:off x="1102645" y="4752968"/>
            <a:ext cx="10058400" cy="0"/>
          </a:xfrm>
          <a:prstGeom prst="line">
            <a:avLst/>
          </a:prstGeom>
          <a:ln w="63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46484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4C83BAB5-DB03-4425-87F8-932316F0F8C8}"/>
              </a:ext>
            </a:extLst>
          </p:cNvPr>
          <p:cNvSpPr>
            <a:spLocks noGrp="1"/>
          </p:cNvSpPr>
          <p:nvPr>
            <p:ph type="sldNum" sz="quarter" idx="12"/>
          </p:nvPr>
        </p:nvSpPr>
        <p:spPr/>
        <p:txBody>
          <a:bodyPr/>
          <a:lstStyle/>
          <a:p>
            <a:fld id="{4FAB73BC-B049-4115-A692-8D63A059BFB8}" type="slidenum">
              <a:rPr lang="en-US" smtClean="0"/>
              <a:t>9</a:t>
            </a:fld>
            <a:endParaRPr lang="en-US" dirty="0"/>
          </a:p>
        </p:txBody>
      </p:sp>
      <p:sp>
        <p:nvSpPr>
          <p:cNvPr id="8" name="Title 1">
            <a:extLst>
              <a:ext uri="{FF2B5EF4-FFF2-40B4-BE49-F238E27FC236}">
                <a16:creationId xmlns:a16="http://schemas.microsoft.com/office/drawing/2014/main" id="{FAC2E76E-C852-410C-9B2A-A04C6EB07C0F}"/>
              </a:ext>
            </a:extLst>
          </p:cNvPr>
          <p:cNvSpPr txBox="1">
            <a:spLocks/>
          </p:cNvSpPr>
          <p:nvPr/>
        </p:nvSpPr>
        <p:spPr>
          <a:xfrm>
            <a:off x="933450" y="656539"/>
            <a:ext cx="10058400" cy="76710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a:lstStyle>
          <a:p>
            <a:r>
              <a:rPr lang="ro-RO" sz="4000" dirty="0">
                <a:effectLst>
                  <a:outerShdw blurRad="38100" dist="38100" dir="2700000" algn="tl">
                    <a:srgbClr val="000000">
                      <a:alpha val="43137"/>
                    </a:srgbClr>
                  </a:outerShdw>
                </a:effectLst>
                <a:latin typeface="Constantia" panose="02030602050306030303" pitchFamily="18" charset="0"/>
              </a:rPr>
              <a:t>Exemple de eliminare</a:t>
            </a:r>
          </a:p>
        </p:txBody>
      </p:sp>
      <p:sp>
        <p:nvSpPr>
          <p:cNvPr id="14" name="Content Placeholder 2">
            <a:extLst>
              <a:ext uri="{FF2B5EF4-FFF2-40B4-BE49-F238E27FC236}">
                <a16:creationId xmlns:a16="http://schemas.microsoft.com/office/drawing/2014/main" id="{87EF63AD-6B62-473C-8E24-D1A39B9BA803}"/>
              </a:ext>
            </a:extLst>
          </p:cNvPr>
          <p:cNvSpPr txBox="1">
            <a:spLocks/>
          </p:cNvSpPr>
          <p:nvPr/>
        </p:nvSpPr>
        <p:spPr>
          <a:xfrm>
            <a:off x="1454482" y="1478461"/>
            <a:ext cx="9334500" cy="444215"/>
          </a:xfrm>
          <a:prstGeom prst="rect">
            <a:avLst/>
          </a:prstGeom>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Font typeface="Garamond" pitchFamily="18" charset="0"/>
              <a:buNone/>
            </a:pPr>
            <a:r>
              <a:rPr lang="pt-BR" dirty="0">
                <a:latin typeface="Cambria" panose="02040503050406030204" pitchFamily="18" charset="0"/>
                <a:ea typeface="Cambria" panose="02040503050406030204" pitchFamily="18" charset="0"/>
              </a:rPr>
              <a:t>Numai administratorul bazei de date care a acordat rolul îl poate </a:t>
            </a:r>
            <a:r>
              <a:rPr lang="ro-RO" dirty="0">
                <a:latin typeface="Cambria" panose="02040503050406030204" pitchFamily="18" charset="0"/>
                <a:ea typeface="Cambria" panose="02040503050406030204" pitchFamily="18" charset="0"/>
              </a:rPr>
              <a:t>retrage</a:t>
            </a:r>
            <a:r>
              <a:rPr lang="pt-BR" dirty="0">
                <a:latin typeface="Cambria" panose="02040503050406030204" pitchFamily="18" charset="0"/>
                <a:ea typeface="Cambria" panose="02040503050406030204" pitchFamily="18" charset="0"/>
              </a:rPr>
              <a:t>.</a:t>
            </a:r>
            <a:endParaRPr lang="ro-RO" dirty="0">
              <a:latin typeface="Cambria" panose="02040503050406030204" pitchFamily="18" charset="0"/>
              <a:ea typeface="Cambria" panose="02040503050406030204" pitchFamily="18" charset="0"/>
            </a:endParaRPr>
          </a:p>
        </p:txBody>
      </p:sp>
      <p:sp>
        <p:nvSpPr>
          <p:cNvPr id="17" name="Rectangle 16">
            <a:extLst>
              <a:ext uri="{FF2B5EF4-FFF2-40B4-BE49-F238E27FC236}">
                <a16:creationId xmlns:a16="http://schemas.microsoft.com/office/drawing/2014/main" id="{7120AB2E-F62C-4641-8522-A01C7075384C}"/>
              </a:ext>
            </a:extLst>
          </p:cNvPr>
          <p:cNvSpPr/>
          <p:nvPr/>
        </p:nvSpPr>
        <p:spPr>
          <a:xfrm>
            <a:off x="1063622" y="1438679"/>
            <a:ext cx="326104" cy="40403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19" name="Content Placeholder 3">
            <a:extLst>
              <a:ext uri="{FF2B5EF4-FFF2-40B4-BE49-F238E27FC236}">
                <a16:creationId xmlns:a16="http://schemas.microsoft.com/office/drawing/2014/main" id="{167AE487-5CF6-4E92-9E15-14417FF53B2F}"/>
              </a:ext>
            </a:extLst>
          </p:cNvPr>
          <p:cNvSpPr txBox="1">
            <a:spLocks/>
          </p:cNvSpPr>
          <p:nvPr/>
        </p:nvSpPr>
        <p:spPr>
          <a:xfrm>
            <a:off x="1063621" y="3922283"/>
            <a:ext cx="4754880" cy="840716"/>
          </a:xfrm>
          <a:prstGeom prst="rect">
            <a:avLst/>
          </a:prstGeom>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Font typeface="Garamond" pitchFamily="18" charset="0"/>
              <a:buNone/>
            </a:pPr>
            <a:r>
              <a:rPr lang="ro-RO" u="sng" dirty="0">
                <a:latin typeface="Cambria" panose="02040503050406030204" pitchFamily="18" charset="0"/>
                <a:ea typeface="Cambria" panose="02040503050406030204" pitchFamily="18" charset="0"/>
              </a:rPr>
              <a:t>Sintaxa pentru ștergerea unui rol:</a:t>
            </a:r>
          </a:p>
          <a:p>
            <a:pPr marL="0" indent="0" algn="just">
              <a:spcBef>
                <a:spcPts val="600"/>
              </a:spcBef>
              <a:buFont typeface="Garamond" pitchFamily="18" charset="0"/>
              <a:buNone/>
            </a:pPr>
            <a:r>
              <a:rPr lang="ro-RO" b="1" dirty="0">
                <a:solidFill>
                  <a:srgbClr val="000000"/>
                </a:solidFill>
                <a:latin typeface="Cambria" panose="02040503050406030204" pitchFamily="18" charset="0"/>
                <a:ea typeface="Cambria" panose="02040503050406030204" pitchFamily="18" charset="0"/>
              </a:rPr>
              <a:t>DROP ROLE </a:t>
            </a:r>
            <a:r>
              <a:rPr lang="ro-RO" i="1" dirty="0">
                <a:solidFill>
                  <a:srgbClr val="000000"/>
                </a:solidFill>
                <a:latin typeface="Cambria" panose="02040503050406030204" pitchFamily="18" charset="0"/>
                <a:ea typeface="Cambria" panose="02040503050406030204" pitchFamily="18" charset="0"/>
              </a:rPr>
              <a:t>nume_rol</a:t>
            </a:r>
            <a:endParaRPr lang="ro-RO" dirty="0"/>
          </a:p>
        </p:txBody>
      </p:sp>
      <p:sp>
        <p:nvSpPr>
          <p:cNvPr id="21" name="Content Placeholder 2">
            <a:extLst>
              <a:ext uri="{FF2B5EF4-FFF2-40B4-BE49-F238E27FC236}">
                <a16:creationId xmlns:a16="http://schemas.microsoft.com/office/drawing/2014/main" id="{6785107D-AD93-4536-AFA4-2BFF4308A915}"/>
              </a:ext>
            </a:extLst>
          </p:cNvPr>
          <p:cNvSpPr txBox="1">
            <a:spLocks/>
          </p:cNvSpPr>
          <p:nvPr/>
        </p:nvSpPr>
        <p:spPr>
          <a:xfrm>
            <a:off x="6503649" y="3788180"/>
            <a:ext cx="2708943" cy="425145"/>
          </a:xfrm>
          <a:prstGeom prst="rect">
            <a:avLst/>
          </a:prstGeom>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Font typeface="Garamond" pitchFamily="18" charset="0"/>
              <a:buNone/>
            </a:pPr>
            <a:r>
              <a:rPr lang="ro-RO" dirty="0">
                <a:latin typeface="Cambria" panose="02040503050406030204" pitchFamily="18" charset="0"/>
                <a:ea typeface="Cambria" panose="02040503050406030204" pitchFamily="18" charset="0"/>
              </a:rPr>
              <a:t>Exemplu:</a:t>
            </a:r>
          </a:p>
        </p:txBody>
      </p:sp>
      <p:sp>
        <p:nvSpPr>
          <p:cNvPr id="22" name="Content Placeholder 3">
            <a:extLst>
              <a:ext uri="{FF2B5EF4-FFF2-40B4-BE49-F238E27FC236}">
                <a16:creationId xmlns:a16="http://schemas.microsoft.com/office/drawing/2014/main" id="{97323CDC-A23F-419A-8BC4-A7D1272A98EA}"/>
              </a:ext>
            </a:extLst>
          </p:cNvPr>
          <p:cNvSpPr txBox="1">
            <a:spLocks/>
          </p:cNvSpPr>
          <p:nvPr/>
        </p:nvSpPr>
        <p:spPr>
          <a:xfrm>
            <a:off x="1063622" y="1944937"/>
            <a:ext cx="4754879" cy="1122016"/>
          </a:xfrm>
          <a:prstGeom prst="rect">
            <a:avLst/>
          </a:prstGeom>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Font typeface="Garamond" pitchFamily="18" charset="0"/>
              <a:buNone/>
            </a:pPr>
            <a:r>
              <a:rPr lang="es-ES" u="sng" dirty="0">
                <a:latin typeface="Cambria" panose="02040503050406030204" pitchFamily="18" charset="0"/>
                <a:ea typeface="Cambria" panose="02040503050406030204" pitchFamily="18" charset="0"/>
              </a:rPr>
              <a:t>Un rol este </a:t>
            </a:r>
            <a:r>
              <a:rPr lang="ro-RO" u="sng" dirty="0">
                <a:latin typeface="Cambria" panose="02040503050406030204" pitchFamily="18" charset="0"/>
                <a:ea typeface="Cambria" panose="02040503050406030204" pitchFamily="18" charset="0"/>
              </a:rPr>
              <a:t>retras cu declarația REVOKE:</a:t>
            </a:r>
          </a:p>
          <a:p>
            <a:pPr marL="0" indent="0" algn="just">
              <a:buNone/>
            </a:pPr>
            <a:r>
              <a:rPr lang="ro-MD" b="1" dirty="0">
                <a:solidFill>
                  <a:srgbClr val="000000"/>
                </a:solidFill>
                <a:latin typeface="Cambria" panose="02040503050406030204" pitchFamily="18" charset="0"/>
                <a:ea typeface="Cambria" panose="02040503050406030204" pitchFamily="18" charset="0"/>
              </a:rPr>
              <a:t>REVOKE</a:t>
            </a:r>
            <a:r>
              <a:rPr lang="ro-MD" dirty="0">
                <a:solidFill>
                  <a:srgbClr val="000000"/>
                </a:solidFill>
                <a:latin typeface="Cambria" panose="02040503050406030204" pitchFamily="18" charset="0"/>
                <a:ea typeface="Cambria" panose="02040503050406030204" pitchFamily="18" charset="0"/>
              </a:rPr>
              <a:t> </a:t>
            </a:r>
            <a:r>
              <a:rPr lang="ro-RO" i="1" dirty="0">
                <a:solidFill>
                  <a:srgbClr val="000000"/>
                </a:solidFill>
                <a:latin typeface="Cambria" panose="02040503050406030204" pitchFamily="18" charset="0"/>
                <a:ea typeface="Cambria" panose="02040503050406030204" pitchFamily="18" charset="0"/>
              </a:rPr>
              <a:t>nume_rol1</a:t>
            </a:r>
            <a:r>
              <a:rPr lang="ro-MD" b="0" i="1" dirty="0">
                <a:solidFill>
                  <a:srgbClr val="000000"/>
                </a:solidFill>
                <a:effectLst/>
                <a:latin typeface="Cambria" panose="02040503050406030204" pitchFamily="18" charset="0"/>
                <a:ea typeface="Cambria" panose="02040503050406030204" pitchFamily="18" charset="0"/>
              </a:rPr>
              <a:t> {, </a:t>
            </a:r>
            <a:r>
              <a:rPr lang="ro-RO" i="1" dirty="0">
                <a:solidFill>
                  <a:srgbClr val="000000"/>
                </a:solidFill>
                <a:latin typeface="Cambria" panose="02040503050406030204" pitchFamily="18" charset="0"/>
                <a:ea typeface="Cambria" panose="02040503050406030204" pitchFamily="18" charset="0"/>
              </a:rPr>
              <a:t>nume_rol2 </a:t>
            </a:r>
            <a:r>
              <a:rPr lang="ro-MD" b="0" i="1" dirty="0">
                <a:solidFill>
                  <a:srgbClr val="000000"/>
                </a:solidFill>
                <a:effectLst/>
                <a:latin typeface="Cambria" panose="02040503050406030204" pitchFamily="18" charset="0"/>
                <a:ea typeface="Cambria" panose="02040503050406030204" pitchFamily="18" charset="0"/>
              </a:rPr>
              <a:t>... }</a:t>
            </a:r>
            <a:br>
              <a:rPr lang="ro-MD" dirty="0">
                <a:latin typeface="Cambria" panose="02040503050406030204" pitchFamily="18" charset="0"/>
                <a:ea typeface="Cambria" panose="02040503050406030204" pitchFamily="18" charset="0"/>
              </a:rPr>
            </a:br>
            <a:r>
              <a:rPr lang="ro-MD" b="1" i="0" dirty="0">
                <a:solidFill>
                  <a:srgbClr val="000000"/>
                </a:solidFill>
                <a:effectLst/>
                <a:latin typeface="Cambria" panose="02040503050406030204" pitchFamily="18" charset="0"/>
                <a:ea typeface="Cambria" panose="02040503050406030204" pitchFamily="18" charset="0"/>
              </a:rPr>
              <a:t>FROM</a:t>
            </a:r>
            <a:r>
              <a:rPr lang="ro-MD" b="0" i="1" dirty="0">
                <a:solidFill>
                  <a:srgbClr val="000000"/>
                </a:solidFill>
                <a:effectLst/>
                <a:latin typeface="Cambria" panose="02040503050406030204" pitchFamily="18" charset="0"/>
                <a:ea typeface="Cambria" panose="02040503050406030204" pitchFamily="18" charset="0"/>
              </a:rPr>
              <a:t> </a:t>
            </a:r>
            <a:r>
              <a:rPr lang="ro-RO" b="0" i="1" dirty="0">
                <a:solidFill>
                  <a:srgbClr val="000000"/>
                </a:solidFill>
                <a:effectLst/>
                <a:latin typeface="Cambria" panose="02040503050406030204" pitchFamily="18" charset="0"/>
                <a:ea typeface="Cambria" panose="02040503050406030204" pitchFamily="18" charset="0"/>
              </a:rPr>
              <a:t>nume_utilizator</a:t>
            </a:r>
            <a:r>
              <a:rPr lang="ro-RO" dirty="0">
                <a:solidFill>
                  <a:srgbClr val="000000"/>
                </a:solidFill>
                <a:latin typeface="Cambria" panose="02040503050406030204" pitchFamily="18" charset="0"/>
                <a:ea typeface="Cambria" panose="02040503050406030204" pitchFamily="18" charset="0"/>
              </a:rPr>
              <a:t>1 </a:t>
            </a:r>
            <a:r>
              <a:rPr lang="ro-MD" b="0" i="1" dirty="0">
                <a:solidFill>
                  <a:srgbClr val="000000"/>
                </a:solidFill>
                <a:effectLst/>
                <a:latin typeface="Cambria" panose="02040503050406030204" pitchFamily="18" charset="0"/>
                <a:ea typeface="Cambria" panose="02040503050406030204" pitchFamily="18" charset="0"/>
              </a:rPr>
              <a:t>{, </a:t>
            </a:r>
            <a:r>
              <a:rPr lang="ro-RO" b="0" i="1" dirty="0">
                <a:solidFill>
                  <a:srgbClr val="000000"/>
                </a:solidFill>
                <a:effectLst/>
                <a:latin typeface="Cambria" panose="02040503050406030204" pitchFamily="18" charset="0"/>
                <a:ea typeface="Cambria" panose="02040503050406030204" pitchFamily="18" charset="0"/>
              </a:rPr>
              <a:t>nume_utilizator</a:t>
            </a:r>
            <a:r>
              <a:rPr lang="ro-RO" dirty="0">
                <a:solidFill>
                  <a:srgbClr val="000000"/>
                </a:solidFill>
                <a:latin typeface="Cambria" panose="02040503050406030204" pitchFamily="18" charset="0"/>
                <a:ea typeface="Cambria" panose="02040503050406030204" pitchFamily="18" charset="0"/>
              </a:rPr>
              <a:t>2</a:t>
            </a:r>
            <a:r>
              <a:rPr lang="ro-MD" b="0" i="1" dirty="0">
                <a:solidFill>
                  <a:srgbClr val="000000"/>
                </a:solidFill>
                <a:effectLst/>
                <a:latin typeface="Cambria" panose="02040503050406030204" pitchFamily="18" charset="0"/>
                <a:ea typeface="Cambria" panose="02040503050406030204" pitchFamily="18" charset="0"/>
              </a:rPr>
              <a:t> ...}</a:t>
            </a:r>
            <a:endParaRPr lang="ro-RO" dirty="0">
              <a:latin typeface="Cambria" panose="02040503050406030204" pitchFamily="18" charset="0"/>
              <a:ea typeface="Cambria" panose="02040503050406030204" pitchFamily="18" charset="0"/>
            </a:endParaRPr>
          </a:p>
        </p:txBody>
      </p:sp>
      <p:sp>
        <p:nvSpPr>
          <p:cNvPr id="24" name="Content Placeholder 2">
            <a:extLst>
              <a:ext uri="{FF2B5EF4-FFF2-40B4-BE49-F238E27FC236}">
                <a16:creationId xmlns:a16="http://schemas.microsoft.com/office/drawing/2014/main" id="{623D1C00-374E-457D-8DFF-053D44733117}"/>
              </a:ext>
            </a:extLst>
          </p:cNvPr>
          <p:cNvSpPr txBox="1">
            <a:spLocks/>
          </p:cNvSpPr>
          <p:nvPr/>
        </p:nvSpPr>
        <p:spPr>
          <a:xfrm>
            <a:off x="6503651" y="4998069"/>
            <a:ext cx="2708943" cy="425145"/>
          </a:xfrm>
          <a:prstGeom prst="rect">
            <a:avLst/>
          </a:prstGeom>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Font typeface="Garamond" pitchFamily="18" charset="0"/>
              <a:buNone/>
            </a:pPr>
            <a:r>
              <a:rPr lang="ro-RO" dirty="0">
                <a:latin typeface="Cambria" panose="02040503050406030204" pitchFamily="18" charset="0"/>
                <a:ea typeface="Cambria" panose="02040503050406030204" pitchFamily="18" charset="0"/>
              </a:rPr>
              <a:t>Exemplu:</a:t>
            </a:r>
          </a:p>
        </p:txBody>
      </p:sp>
      <p:pic>
        <p:nvPicPr>
          <p:cNvPr id="13" name="Picture 12">
            <a:extLst>
              <a:ext uri="{FF2B5EF4-FFF2-40B4-BE49-F238E27FC236}">
                <a16:creationId xmlns:a16="http://schemas.microsoft.com/office/drawing/2014/main" id="{333C603E-2DCB-45B9-9BBF-F782CFDF1A66}"/>
              </a:ext>
            </a:extLst>
          </p:cNvPr>
          <p:cNvPicPr>
            <a:picLocks noChangeAspect="1"/>
          </p:cNvPicPr>
          <p:nvPr/>
        </p:nvPicPr>
        <p:blipFill>
          <a:blip r:embed="rId2"/>
          <a:stretch>
            <a:fillRect/>
          </a:stretch>
        </p:blipFill>
        <p:spPr>
          <a:xfrm>
            <a:off x="6503649" y="2336605"/>
            <a:ext cx="1802148" cy="652311"/>
          </a:xfrm>
          <a:prstGeom prst="rect">
            <a:avLst/>
          </a:prstGeom>
          <a:ln w="12700">
            <a:solidFill>
              <a:schemeClr val="tx1"/>
            </a:solidFill>
          </a:ln>
        </p:spPr>
      </p:pic>
      <p:sp>
        <p:nvSpPr>
          <p:cNvPr id="27" name="Content Placeholder 2">
            <a:extLst>
              <a:ext uri="{FF2B5EF4-FFF2-40B4-BE49-F238E27FC236}">
                <a16:creationId xmlns:a16="http://schemas.microsoft.com/office/drawing/2014/main" id="{3405FADF-9F33-4D25-A972-A64351D0E9AB}"/>
              </a:ext>
            </a:extLst>
          </p:cNvPr>
          <p:cNvSpPr txBox="1">
            <a:spLocks/>
          </p:cNvSpPr>
          <p:nvPr/>
        </p:nvSpPr>
        <p:spPr>
          <a:xfrm>
            <a:off x="6503651" y="1952962"/>
            <a:ext cx="2708943" cy="425145"/>
          </a:xfrm>
          <a:prstGeom prst="rect">
            <a:avLst/>
          </a:prstGeom>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Font typeface="Garamond" pitchFamily="18" charset="0"/>
              <a:buNone/>
            </a:pPr>
            <a:r>
              <a:rPr lang="ro-RO" dirty="0">
                <a:latin typeface="Cambria" panose="02040503050406030204" pitchFamily="18" charset="0"/>
                <a:ea typeface="Cambria" panose="02040503050406030204" pitchFamily="18" charset="0"/>
              </a:rPr>
              <a:t>Exemplu:</a:t>
            </a:r>
          </a:p>
        </p:txBody>
      </p:sp>
      <p:sp>
        <p:nvSpPr>
          <p:cNvPr id="29" name="Content Placeholder 3">
            <a:extLst>
              <a:ext uri="{FF2B5EF4-FFF2-40B4-BE49-F238E27FC236}">
                <a16:creationId xmlns:a16="http://schemas.microsoft.com/office/drawing/2014/main" id="{F8999718-C8A7-4872-97AE-EED2D50D5CC1}"/>
              </a:ext>
            </a:extLst>
          </p:cNvPr>
          <p:cNvSpPr txBox="1">
            <a:spLocks/>
          </p:cNvSpPr>
          <p:nvPr/>
        </p:nvSpPr>
        <p:spPr>
          <a:xfrm>
            <a:off x="1063622" y="5098407"/>
            <a:ext cx="4394200" cy="980346"/>
          </a:xfrm>
          <a:prstGeom prst="rect">
            <a:avLst/>
          </a:prstGeom>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Font typeface="Garamond" pitchFamily="18" charset="0"/>
              <a:buNone/>
            </a:pPr>
            <a:r>
              <a:rPr lang="ro-RO" u="sng" dirty="0">
                <a:latin typeface="Cambria" panose="02040503050406030204" pitchFamily="18" charset="0"/>
                <a:ea typeface="Cambria" panose="02040503050406030204" pitchFamily="18" charset="0"/>
              </a:rPr>
              <a:t>Sintaxa pentru ștergerea unui utilizator:</a:t>
            </a:r>
          </a:p>
          <a:p>
            <a:pPr marL="0" indent="0" algn="just">
              <a:buNone/>
            </a:pPr>
            <a:r>
              <a:rPr lang="ro-RO" b="1" dirty="0">
                <a:solidFill>
                  <a:srgbClr val="000000"/>
                </a:solidFill>
                <a:latin typeface="Cambria" panose="02040503050406030204" pitchFamily="18" charset="0"/>
                <a:ea typeface="Cambria" panose="02040503050406030204" pitchFamily="18" charset="0"/>
              </a:rPr>
              <a:t>DROP USER </a:t>
            </a:r>
            <a:r>
              <a:rPr lang="ro-RO" i="1" dirty="0">
                <a:solidFill>
                  <a:srgbClr val="000000"/>
                </a:solidFill>
                <a:latin typeface="Cambria" panose="02040503050406030204" pitchFamily="18" charset="0"/>
                <a:ea typeface="Cambria" panose="02040503050406030204" pitchFamily="18" charset="0"/>
              </a:rPr>
              <a:t>nume_utilizator</a:t>
            </a:r>
            <a:endParaRPr lang="ro-RO" dirty="0">
              <a:latin typeface="Cambria" panose="02040503050406030204" pitchFamily="18" charset="0"/>
              <a:ea typeface="Cambria" panose="02040503050406030204" pitchFamily="18" charset="0"/>
            </a:endParaRPr>
          </a:p>
        </p:txBody>
      </p:sp>
      <p:pic>
        <p:nvPicPr>
          <p:cNvPr id="34" name="Picture 33">
            <a:extLst>
              <a:ext uri="{FF2B5EF4-FFF2-40B4-BE49-F238E27FC236}">
                <a16:creationId xmlns:a16="http://schemas.microsoft.com/office/drawing/2014/main" id="{52428686-06A0-4AE3-97EA-9C6F65C68581}"/>
              </a:ext>
            </a:extLst>
          </p:cNvPr>
          <p:cNvPicPr>
            <a:picLocks noChangeAspect="1"/>
          </p:cNvPicPr>
          <p:nvPr/>
        </p:nvPicPr>
        <p:blipFill>
          <a:blip r:embed="rId3"/>
          <a:stretch>
            <a:fillRect/>
          </a:stretch>
        </p:blipFill>
        <p:spPr>
          <a:xfrm>
            <a:off x="6503649" y="4133471"/>
            <a:ext cx="2383174" cy="570137"/>
          </a:xfrm>
          <a:prstGeom prst="rect">
            <a:avLst/>
          </a:prstGeom>
          <a:ln w="12700">
            <a:solidFill>
              <a:schemeClr val="tx1"/>
            </a:solidFill>
          </a:ln>
        </p:spPr>
      </p:pic>
      <p:sp>
        <p:nvSpPr>
          <p:cNvPr id="35" name="Content Placeholder 2">
            <a:extLst>
              <a:ext uri="{FF2B5EF4-FFF2-40B4-BE49-F238E27FC236}">
                <a16:creationId xmlns:a16="http://schemas.microsoft.com/office/drawing/2014/main" id="{9480DE1C-27CE-4F7E-BBCA-54C80DAC9120}"/>
              </a:ext>
            </a:extLst>
          </p:cNvPr>
          <p:cNvSpPr txBox="1">
            <a:spLocks/>
          </p:cNvSpPr>
          <p:nvPr/>
        </p:nvSpPr>
        <p:spPr>
          <a:xfrm>
            <a:off x="1499954" y="3400801"/>
            <a:ext cx="5905500" cy="384995"/>
          </a:xfrm>
          <a:prstGeom prst="rect">
            <a:avLst/>
          </a:prstGeom>
        </p:spPr>
        <p:txBody>
          <a:bodyPr vert="horz" lIns="91440" tIns="45720" rIns="91440" bIns="45720" rtlCol="0">
            <a:normAutofit/>
          </a:bodyPr>
          <a:lst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a:lstStyle>
          <a:p>
            <a:pPr marL="0" indent="0" algn="just">
              <a:buFont typeface="Garamond" pitchFamily="18" charset="0"/>
              <a:buNone/>
            </a:pPr>
            <a:r>
              <a:rPr lang="ro-RO" dirty="0">
                <a:latin typeface="Cambria" panose="02040503050406030204" pitchFamily="18" charset="0"/>
                <a:ea typeface="Cambria" panose="02040503050406030204" pitchFamily="18" charset="0"/>
              </a:rPr>
              <a:t>Ștergerea unui rol îl retrage automat de la toți utilizatorii.</a:t>
            </a:r>
          </a:p>
        </p:txBody>
      </p:sp>
      <p:sp>
        <p:nvSpPr>
          <p:cNvPr id="36" name="Rectangle 35">
            <a:extLst>
              <a:ext uri="{FF2B5EF4-FFF2-40B4-BE49-F238E27FC236}">
                <a16:creationId xmlns:a16="http://schemas.microsoft.com/office/drawing/2014/main" id="{0A4F14B4-EA57-4018-81C7-6B74EF9398F2}"/>
              </a:ext>
            </a:extLst>
          </p:cNvPr>
          <p:cNvSpPr/>
          <p:nvPr/>
        </p:nvSpPr>
        <p:spPr>
          <a:xfrm>
            <a:off x="1063622" y="3380580"/>
            <a:ext cx="326104" cy="404039"/>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pic>
        <p:nvPicPr>
          <p:cNvPr id="41" name="Picture 40">
            <a:extLst>
              <a:ext uri="{FF2B5EF4-FFF2-40B4-BE49-F238E27FC236}">
                <a16:creationId xmlns:a16="http://schemas.microsoft.com/office/drawing/2014/main" id="{BB66799A-00D4-409D-B243-DCC03E4E84CC}"/>
              </a:ext>
            </a:extLst>
          </p:cNvPr>
          <p:cNvPicPr>
            <a:picLocks noChangeAspect="1"/>
          </p:cNvPicPr>
          <p:nvPr/>
        </p:nvPicPr>
        <p:blipFill>
          <a:blip r:embed="rId4"/>
          <a:stretch>
            <a:fillRect/>
          </a:stretch>
        </p:blipFill>
        <p:spPr>
          <a:xfrm>
            <a:off x="6503651" y="5364175"/>
            <a:ext cx="2488413" cy="585509"/>
          </a:xfrm>
          <a:prstGeom prst="rect">
            <a:avLst/>
          </a:prstGeom>
          <a:ln w="12700">
            <a:solidFill>
              <a:schemeClr val="tx1"/>
            </a:solidFill>
          </a:ln>
        </p:spPr>
      </p:pic>
      <p:cxnSp>
        <p:nvCxnSpPr>
          <p:cNvPr id="9" name="Straight Connector 8">
            <a:extLst>
              <a:ext uri="{FF2B5EF4-FFF2-40B4-BE49-F238E27FC236}">
                <a16:creationId xmlns:a16="http://schemas.microsoft.com/office/drawing/2014/main" id="{7AFAB976-5034-4EEC-BAE7-303AF8D0BB3C}"/>
              </a:ext>
            </a:extLst>
          </p:cNvPr>
          <p:cNvCxnSpPr/>
          <p:nvPr/>
        </p:nvCxnSpPr>
        <p:spPr>
          <a:xfrm>
            <a:off x="1066800" y="1428750"/>
            <a:ext cx="10058400" cy="0"/>
          </a:xfrm>
          <a:prstGeom prst="line">
            <a:avLst/>
          </a:prstGeom>
          <a:ln w="6350"/>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F04E626E-81B6-4B10-A168-5108F89F9C71}"/>
              </a:ext>
            </a:extLst>
          </p:cNvPr>
          <p:cNvCxnSpPr/>
          <p:nvPr/>
        </p:nvCxnSpPr>
        <p:spPr>
          <a:xfrm>
            <a:off x="1118954" y="4886522"/>
            <a:ext cx="10058400" cy="0"/>
          </a:xfrm>
          <a:prstGeom prst="line">
            <a:avLst/>
          </a:prstGeom>
          <a:ln w="6350"/>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9C5BA1F9-B399-4E71-9A1A-2185CD3359C0}"/>
              </a:ext>
            </a:extLst>
          </p:cNvPr>
          <p:cNvCxnSpPr/>
          <p:nvPr/>
        </p:nvCxnSpPr>
        <p:spPr>
          <a:xfrm>
            <a:off x="1066800" y="3379441"/>
            <a:ext cx="10058400" cy="0"/>
          </a:xfrm>
          <a:prstGeom prst="line">
            <a:avLst/>
          </a:prstGeom>
          <a:ln w="63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5243765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736059"/>
      </a:dk2>
      <a:lt2>
        <a:srgbClr val="E7E0C7"/>
      </a:lt2>
      <a:accent1>
        <a:srgbClr val="92B0C8"/>
      </a:accent1>
      <a:accent2>
        <a:srgbClr val="E37C3D"/>
      </a:accent2>
      <a:accent3>
        <a:srgbClr val="A5AB81"/>
      </a:accent3>
      <a:accent4>
        <a:srgbClr val="E9B635"/>
      </a:accent4>
      <a:accent5>
        <a:srgbClr val="7BA79D"/>
      </a:accent5>
      <a:accent6>
        <a:srgbClr val="968C8C"/>
      </a:accent6>
      <a:hlink>
        <a:srgbClr val="F7A115"/>
      </a:hlink>
      <a:folHlink>
        <a:srgbClr val="969696"/>
      </a:folHlink>
    </a:clrScheme>
    <a:fontScheme name="Savon">
      <a:maj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aramond"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3F20CFC1-E34F-405B-AA49-5BE0E194F1B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Savon</Template>
  <TotalTime>311</TotalTime>
  <Words>836</Words>
  <Application>Microsoft Office PowerPoint</Application>
  <PresentationFormat>Widescreen</PresentationFormat>
  <Paragraphs>86</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Algerian</vt:lpstr>
      <vt:lpstr>Arial</vt:lpstr>
      <vt:lpstr>Calibri</vt:lpstr>
      <vt:lpstr>Cambria</vt:lpstr>
      <vt:lpstr>Constantia</vt:lpstr>
      <vt:lpstr>Garamond</vt:lpstr>
      <vt:lpstr>Savon</vt:lpstr>
      <vt:lpstr>Gestionarea rolurilor de utilizator</vt:lpstr>
      <vt:lpstr>Cuprins</vt:lpstr>
      <vt:lpstr>Introducere</vt:lpstr>
      <vt:lpstr>Utilizatorii și rolurile bazei de date</vt:lpstr>
      <vt:lpstr>Roluri fixe</vt:lpstr>
      <vt:lpstr>Roluri definite de utilizator </vt:lpstr>
      <vt:lpstr>PowerPoint Presentation</vt:lpstr>
      <vt:lpstr>PowerPoint Presentation</vt:lpstr>
      <vt:lpstr>PowerPoint Presentation</vt:lpstr>
      <vt:lpstr>PowerPoint Presentation</vt:lpstr>
      <vt:lpstr>Concluzii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Gestionarea rolurilor de utilizator</dc:title>
  <dc:creator>Solomon Anastasia</dc:creator>
  <cp:lastModifiedBy>PC</cp:lastModifiedBy>
  <cp:revision>216</cp:revision>
  <dcterms:created xsi:type="dcterms:W3CDTF">2021-09-25T11:47:49Z</dcterms:created>
  <dcterms:modified xsi:type="dcterms:W3CDTF">2022-09-13T11:56:26Z</dcterms:modified>
</cp:coreProperties>
</file>