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3598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0723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33696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8625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489419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1957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6258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9564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99632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00280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4385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76482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31717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0016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255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317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5A234-CC9B-4548-B373-ABD1FF8E598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4F6A26-59C8-46CE-9FF0-7928CF2B8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6754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5357" y="689424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Atmosfera terestră</a:t>
            </a:r>
            <a:b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Compoziţia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atmosferei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aerului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Variația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temperaturii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aerului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verticală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Repartiția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geografică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temperaturii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aerului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607" y="3211007"/>
            <a:ext cx="6159189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Planul lecției:</a:t>
            </a:r>
          </a:p>
          <a:p>
            <a:pPr marL="514350" indent="-514350"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Pricipalele noțiuni: </a:t>
            </a: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atmosfera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radiație solară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izotermă,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amplitudine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termică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Principalele caracteristici ale atmosferei.</a:t>
            </a:r>
          </a:p>
          <a:p>
            <a:pPr marL="514350" indent="-514350"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 pe verticală a atmosferei. </a:t>
            </a:r>
          </a:p>
          <a:p>
            <a:pPr marL="514350" indent="-514350"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 dintre tipurile de radiație solară.</a:t>
            </a:r>
          </a:p>
          <a:p>
            <a:pPr marL="514350" indent="-514350"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Cauzele repartiției neuniforme a temperaturii atât în spațiu cât și în timp</a:t>
            </a:r>
          </a:p>
        </p:txBody>
      </p:sp>
    </p:spTree>
    <p:extLst>
      <p:ext uri="{BB962C8B-B14F-4D97-AF65-F5344CB8AC3E}">
        <p14:creationId xmlns="" xmlns:p14="http://schemas.microsoft.com/office/powerpoint/2010/main" val="286703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6170" y="911492"/>
            <a:ext cx="8911687" cy="512359"/>
          </a:xfrm>
        </p:spPr>
        <p:txBody>
          <a:bodyPr>
            <a:noAutofit/>
          </a:bodyPr>
          <a:lstStyle/>
          <a:p>
            <a:pPr algn="ctr"/>
            <a:r>
              <a:rPr lang="x-none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Noțiuni-cheie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603" y="1911531"/>
            <a:ext cx="7808822" cy="377762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1000"/>
              </a:lnSpc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Atmosfera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x-none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nvelişul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Pământului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care se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menține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forța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atracţie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acestuia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31000"/>
              </a:lnSpc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Radiație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solară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radiantă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vine de la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Soare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sursa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desfăşurarea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tuturor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fenomenelor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proceselor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care au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suprafaţa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Pământului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atmosferă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31000"/>
              </a:lnSpc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Izoterm</a:t>
            </a:r>
            <a:r>
              <a:rPr lang="x-none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unește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hartă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geografică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punctele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terestre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aceeaşi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</a:t>
            </a:r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31000"/>
              </a:lnSpc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Amplitudine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termică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extreme ale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temperaturii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779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1314" y="571859"/>
            <a:ext cx="9091749" cy="1280890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Principalele caracteristici ale atmosferei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08870247"/>
              </p:ext>
            </p:extLst>
          </p:nvPr>
        </p:nvGraphicFramePr>
        <p:xfrm>
          <a:off x="2351314" y="1591491"/>
          <a:ext cx="9091749" cy="2185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3064">
                  <a:extLst>
                    <a:ext uri="{9D8B030D-6E8A-4147-A177-3AD203B41FA5}">
                      <a16:colId xmlns="" xmlns:a16="http://schemas.microsoft.com/office/drawing/2014/main" val="1836572732"/>
                    </a:ext>
                  </a:extLst>
                </a:gridCol>
                <a:gridCol w="7018685">
                  <a:extLst>
                    <a:ext uri="{9D8B030D-6E8A-4147-A177-3AD203B41FA5}">
                      <a16:colId xmlns="" xmlns:a16="http://schemas.microsoft.com/office/drawing/2014/main" val="881163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CARACTERISTICI</a:t>
                      </a:r>
                      <a:endParaRPr lang="en-US" sz="16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DESCRIERE</a:t>
                      </a:r>
                      <a:endParaRPr lang="en-US" sz="16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63972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x-none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Importanța</a:t>
                      </a:r>
                      <a:endParaRPr lang="en-US" sz="16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4000"/>
                        </a:lnSpc>
                        <a:spcAft>
                          <a:spcPts val="600"/>
                        </a:spcAft>
                        <a:buFont typeface="Calibri" panose="020F0502020204030204" pitchFamily="34" charset="0"/>
                        <a:buNone/>
                      </a:pPr>
                      <a:endParaRPr lang="x-none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14000"/>
                        </a:lnSpc>
                        <a:spcAft>
                          <a:spcPts val="600"/>
                        </a:spcAft>
                        <a:buFont typeface="Calibri" panose="020F0502020204030204" pitchFamily="34" charset="0"/>
                        <a:buChar char="−"/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64571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x-none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</a:t>
                      </a:r>
                      <a:endParaRPr lang="en-US" sz="16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4000"/>
                        </a:lnSpc>
                        <a:spcAft>
                          <a:spcPts val="600"/>
                        </a:spcAft>
                        <a:buFont typeface="Calibri" panose="020F0502020204030204" pitchFamily="34" charset="0"/>
                        <a:buNone/>
                      </a:pPr>
                      <a:endParaRPr lang="x-none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42250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x-none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Masa și densitatea</a:t>
                      </a:r>
                      <a:endParaRPr lang="en-US" sz="16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x-none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12069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x-none" sz="16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Compoziția</a:t>
                      </a:r>
                      <a:r>
                        <a:rPr lang="x-none" sz="160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aerului</a:t>
                      </a:r>
                      <a:endParaRPr lang="en-US" sz="16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x-none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38988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8142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865" y="448987"/>
            <a:ext cx="9556205" cy="1280890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 pe verticală a atmosferei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12492383"/>
              </p:ext>
            </p:extLst>
          </p:nvPr>
        </p:nvGraphicFramePr>
        <p:xfrm>
          <a:off x="2095864" y="1390242"/>
          <a:ext cx="9556206" cy="3718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872">
                  <a:extLst>
                    <a:ext uri="{9D8B030D-6E8A-4147-A177-3AD203B41FA5}">
                      <a16:colId xmlns="" xmlns:a16="http://schemas.microsoft.com/office/drawing/2014/main" val="512220090"/>
                    </a:ext>
                  </a:extLst>
                </a:gridCol>
                <a:gridCol w="1194110">
                  <a:extLst>
                    <a:ext uri="{9D8B030D-6E8A-4147-A177-3AD203B41FA5}">
                      <a16:colId xmlns="" xmlns:a16="http://schemas.microsoft.com/office/drawing/2014/main" val="4294132248"/>
                    </a:ext>
                  </a:extLst>
                </a:gridCol>
                <a:gridCol w="5865224">
                  <a:extLst>
                    <a:ext uri="{9D8B030D-6E8A-4147-A177-3AD203B41FA5}">
                      <a16:colId xmlns="" xmlns:a16="http://schemas.microsoft.com/office/drawing/2014/main" val="1352623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4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STRATURILE</a:t>
                      </a:r>
                      <a:r>
                        <a:rPr lang="x-none" sz="14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ATMOSFEREI</a:t>
                      </a:r>
                      <a:endParaRPr lang="en-US" sz="14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4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LIMITE</a:t>
                      </a:r>
                      <a:endParaRPr lang="en-US" sz="14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4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CARACTERISTICI GENERALE</a:t>
                      </a:r>
                      <a:endParaRPr lang="en-US" sz="14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73794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Troposfera</a:t>
                      </a:r>
                      <a:endParaRPr lang="en-US" sz="1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4000"/>
                        </a:lnSpc>
                        <a:spcBef>
                          <a:spcPts val="300"/>
                        </a:spcBef>
                        <a:buFont typeface="Calibri" panose="020F0502020204030204" pitchFamily="34" charset="0"/>
                        <a:buNone/>
                      </a:pPr>
                      <a:r>
                        <a:rPr lang="x-none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8-17 km;</a:t>
                      </a:r>
                    </a:p>
                    <a:p>
                      <a:pPr marL="0" indent="0">
                        <a:lnSpc>
                          <a:spcPct val="114000"/>
                        </a:lnSpc>
                        <a:spcBef>
                          <a:spcPts val="300"/>
                        </a:spcBef>
                        <a:buFont typeface="Calibri" panose="020F0502020204030204" pitchFamily="34" charset="0"/>
                        <a:buNone/>
                      </a:pPr>
                      <a:r>
                        <a:rPr lang="x-none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8-10 km la poli;</a:t>
                      </a:r>
                    </a:p>
                    <a:p>
                      <a:pPr marL="0" indent="0">
                        <a:lnSpc>
                          <a:spcPct val="114000"/>
                        </a:lnSpc>
                        <a:spcBef>
                          <a:spcPts val="300"/>
                        </a:spcBef>
                        <a:buFont typeface="Calibri" panose="020F0502020204030204" pitchFamily="34" charset="0"/>
                        <a:buNone/>
                      </a:pPr>
                      <a:r>
                        <a:rPr lang="x-none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17-18 km la ecuator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x-none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x-none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74475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Stratosfera</a:t>
                      </a:r>
                      <a:endParaRPr lang="en-US" sz="1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18-50 km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x-none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23480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Mezosfera</a:t>
                      </a:r>
                      <a:r>
                        <a:rPr lang="x-none" sz="180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50-85 km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x-none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03099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Termosfera</a:t>
                      </a:r>
                      <a:endParaRPr lang="en-US" sz="1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80-85 km – 800 -1000km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x-none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31746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Exosfera</a:t>
                      </a:r>
                      <a:endParaRPr lang="en-US" sz="1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300"/>
                        </a:spcBef>
                      </a:pPr>
                      <a:r>
                        <a:rPr lang="x-none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 sus de 800-1000 km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x-none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27520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9649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672" y="274508"/>
            <a:ext cx="12009120" cy="1325563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 dintre tipurile de radiație solară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88895" y="4262402"/>
            <a:ext cx="5091248" cy="2259874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200"/>
              </a:spcBef>
              <a:spcAft>
                <a:spcPts val="600"/>
              </a:spcAft>
              <a:buClrTx/>
              <a:buFont typeface="+mj-lt"/>
              <a:buAutoNum type="alphaLcParenR"/>
            </a:pP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Repartiţia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neuniformă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uscatului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x-none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200"/>
              </a:spcBef>
              <a:spcAft>
                <a:spcPts val="600"/>
              </a:spcAft>
              <a:buClrTx/>
              <a:buFont typeface="+mj-lt"/>
              <a:buAutoNum type="alphaLcParenR"/>
            </a:pP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Mişcarea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revoluţie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Pământului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200"/>
              </a:spcBef>
              <a:spcAft>
                <a:spcPts val="600"/>
              </a:spcAft>
              <a:buClrTx/>
              <a:buFont typeface="+mj-lt"/>
              <a:buAutoNum type="alphaLcParenR"/>
            </a:pP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Unghiul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cădere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razelor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solare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200"/>
              </a:spcBef>
              <a:spcAft>
                <a:spcPts val="600"/>
              </a:spcAft>
              <a:buClrTx/>
              <a:buFont typeface="+mj-lt"/>
              <a:buAutoNum type="alphaLcParenR"/>
            </a:pP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Curenții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oceanici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calzi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200"/>
              </a:spcBef>
              <a:spcAft>
                <a:spcPts val="600"/>
              </a:spcAft>
              <a:buClrTx/>
              <a:buFont typeface="+mj-lt"/>
              <a:buAutoNum type="alphaLcParenR"/>
            </a:pP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Relieful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câmpie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munți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57132" y="3244541"/>
            <a:ext cx="97547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x-non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Cauzele repartiției neuniforme a temperaturii atât în spațiu cât și în timp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3402329" y="1082189"/>
            <a:ext cx="6185808" cy="2162352"/>
            <a:chOff x="2181497" y="826829"/>
            <a:chExt cx="7735389" cy="2363051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181497" y="826829"/>
              <a:ext cx="7735389" cy="52695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RADIAȚIA SOLARĂ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2477589" y="1764372"/>
              <a:ext cx="3413760" cy="52695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RADIAȚIA DIRECTĂ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6207034" y="1778199"/>
              <a:ext cx="3413760" cy="52695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RADIAȚIA DIFUZĂ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3821973" y="2662922"/>
              <a:ext cx="4454435" cy="52695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RADIAȚIA TOTALĂ (GLOBALĂ)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Прямая со стрелкой 10"/>
            <p:cNvCxnSpPr>
              <a:stCxn id="5" idx="2"/>
              <a:endCxn id="6" idx="0"/>
            </p:cNvCxnSpPr>
            <p:nvPr/>
          </p:nvCxnSpPr>
          <p:spPr>
            <a:xfrm flipH="1">
              <a:off x="4184469" y="1353787"/>
              <a:ext cx="1864723" cy="41058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>
              <a:stCxn id="5" idx="2"/>
              <a:endCxn id="7" idx="0"/>
            </p:cNvCxnSpPr>
            <p:nvPr/>
          </p:nvCxnSpPr>
          <p:spPr>
            <a:xfrm>
              <a:off x="6049192" y="1353787"/>
              <a:ext cx="1864722" cy="42441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>
              <a:stCxn id="6" idx="2"/>
            </p:cNvCxnSpPr>
            <p:nvPr/>
          </p:nvCxnSpPr>
          <p:spPr>
            <a:xfrm>
              <a:off x="4184469" y="2291330"/>
              <a:ext cx="1660071" cy="37159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>
              <a:stCxn id="7" idx="2"/>
            </p:cNvCxnSpPr>
            <p:nvPr/>
          </p:nvCxnSpPr>
          <p:spPr>
            <a:xfrm flipH="1">
              <a:off x="6283778" y="2305157"/>
              <a:ext cx="1630136" cy="35776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80564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111</TotalTime>
  <Words>253</Words>
  <Application>Microsoft Office PowerPoint</Application>
  <PresentationFormat>Произвольный</PresentationFormat>
  <Paragraphs>47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Легкий дым</vt:lpstr>
      <vt:lpstr>Atmosfera terestră  Tema: Compoziţia şi structura atmosferei. Temperatura aerului. Variația temperaturii aerului pe verticală. Repartiția geografică a temperaturii aerului. </vt:lpstr>
      <vt:lpstr>Noțiuni-cheie</vt:lpstr>
      <vt:lpstr>Principalele caracteristici ale atmosferei</vt:lpstr>
      <vt:lpstr>Structura pe verticală a atmosferei</vt:lpstr>
      <vt:lpstr>Raportul dintre tipurile de radiație solară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Diana</dc:creator>
  <cp:lastModifiedBy>Andritchi V</cp:lastModifiedBy>
  <cp:revision>46</cp:revision>
  <dcterms:created xsi:type="dcterms:W3CDTF">2020-11-06T21:01:26Z</dcterms:created>
  <dcterms:modified xsi:type="dcterms:W3CDTF">2020-11-08T08:07:32Z</dcterms:modified>
</cp:coreProperties>
</file>