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992888" cy="1974081"/>
          </a:xfrm>
        </p:spPr>
        <p:txBody>
          <a:bodyPr>
            <a:noAutofit/>
          </a:bodyPr>
          <a:lstStyle/>
          <a:p>
            <a:pPr algn="l"/>
            <a:r>
              <a:rPr lang="ro-RO" sz="2600" dirty="0" smtClean="0"/>
              <a:t>Tema</a:t>
            </a:r>
            <a:r>
              <a:rPr lang="en-US" sz="2600" dirty="0" smtClean="0"/>
              <a:t>:</a:t>
            </a:r>
            <a:r>
              <a:rPr lang="en-US" sz="2600" dirty="0" err="1" smtClean="0"/>
              <a:t>Relieful:caracteristici</a:t>
            </a:r>
            <a:r>
              <a:rPr lang="en-US" sz="2600" dirty="0" smtClean="0"/>
              <a:t> </a:t>
            </a:r>
            <a:r>
              <a:rPr lang="en-US" sz="2600" dirty="0" err="1" smtClean="0"/>
              <a:t>generale,clasificarea</a:t>
            </a:r>
            <a:r>
              <a:rPr lang="en-US" sz="2600" dirty="0" smtClean="0"/>
              <a:t> </a:t>
            </a:r>
            <a:r>
              <a:rPr lang="en-US" sz="2600" dirty="0" err="1" smtClean="0"/>
              <a:t>formelor</a:t>
            </a:r>
            <a:r>
              <a:rPr lang="en-US" sz="2600" dirty="0" smtClean="0"/>
              <a:t> de </a:t>
            </a:r>
            <a:r>
              <a:rPr lang="en-US" sz="2600" dirty="0" err="1" smtClean="0"/>
              <a:t>relief.Unit</a:t>
            </a:r>
            <a:r>
              <a:rPr lang="ro-RO" sz="2600" dirty="0" smtClean="0"/>
              <a:t>ăți majore de relief ale uscatului și ale bazinelor oceanice.</a:t>
            </a:r>
            <a:endParaRPr lang="ru-RU" sz="2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/>
          </a:bodyPr>
          <a:lstStyle/>
          <a:p>
            <a:pPr>
              <a:buNone/>
            </a:pPr>
            <a:endParaRPr lang="ro-RO" sz="2000" dirty="0" smtClean="0"/>
          </a:p>
          <a:p>
            <a:pPr>
              <a:buNone/>
            </a:pPr>
            <a:r>
              <a:rPr lang="ro-RO" sz="2000" dirty="0" smtClean="0"/>
              <a:t>a)Deduceți noțiunea de </a:t>
            </a:r>
            <a:r>
              <a:rPr lang="ro-RO" sz="2000" b="1" dirty="0" smtClean="0"/>
              <a:t>munți.</a:t>
            </a:r>
          </a:p>
          <a:p>
            <a:pPr>
              <a:buNone/>
            </a:pPr>
            <a:endParaRPr lang="ro-RO" sz="2000" dirty="0" smtClean="0"/>
          </a:p>
          <a:p>
            <a:pPr>
              <a:buNone/>
            </a:pPr>
            <a:r>
              <a:rPr lang="ro-RO" sz="2000" dirty="0" smtClean="0"/>
              <a:t>b)Clasificarea munților după următoarele criterii</a:t>
            </a:r>
            <a:r>
              <a:rPr lang="en-US" sz="2000" dirty="0" smtClean="0"/>
              <a:t>: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27784" y="2348880"/>
            <a:ext cx="381642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Munții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140968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 smtClean="0"/>
              <a:t>Altitudinea absolută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3140968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 smtClean="0"/>
              <a:t>După aspect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4048" y="3140968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 smtClean="0"/>
              <a:t>După vârstă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948264" y="3140968"/>
            <a:ext cx="136815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200" dirty="0" smtClean="0"/>
              <a:t>După geneză</a:t>
            </a:r>
            <a:endParaRPr lang="ru-RU" sz="1200" dirty="0"/>
          </a:p>
        </p:txBody>
      </p:sp>
      <p:cxnSp>
        <p:nvCxnSpPr>
          <p:cNvPr id="10" name="Прямая соединительная линия 9"/>
          <p:cNvCxnSpPr>
            <a:stCxn id="4" idx="2"/>
            <a:endCxn id="5" idx="0"/>
          </p:cNvCxnSpPr>
          <p:nvPr/>
        </p:nvCxnSpPr>
        <p:spPr>
          <a:xfrm flipH="1">
            <a:off x="1583668" y="2780928"/>
            <a:ext cx="295232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4" idx="2"/>
            <a:endCxn id="6" idx="0"/>
          </p:cNvCxnSpPr>
          <p:nvPr/>
        </p:nvCxnSpPr>
        <p:spPr>
          <a:xfrm flipH="1">
            <a:off x="3815916" y="2780928"/>
            <a:ext cx="7200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4" idx="2"/>
            <a:endCxn id="7" idx="0"/>
          </p:cNvCxnSpPr>
          <p:nvPr/>
        </p:nvCxnSpPr>
        <p:spPr>
          <a:xfrm>
            <a:off x="4535996" y="2780928"/>
            <a:ext cx="115212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2"/>
            <a:endCxn id="8" idx="0"/>
          </p:cNvCxnSpPr>
          <p:nvPr/>
        </p:nvCxnSpPr>
        <p:spPr>
          <a:xfrm>
            <a:off x="4535996" y="2780928"/>
            <a:ext cx="309634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1043608" y="3717032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34" name="Прямоугольник 33"/>
          <p:cNvSpPr/>
          <p:nvPr/>
        </p:nvSpPr>
        <p:spPr>
          <a:xfrm>
            <a:off x="1043608" y="486916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39" name="Прямоугольник 38"/>
          <p:cNvSpPr/>
          <p:nvPr/>
        </p:nvSpPr>
        <p:spPr>
          <a:xfrm>
            <a:off x="1043608" y="429309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cxnSp>
        <p:nvCxnSpPr>
          <p:cNvPr id="43" name="Прямая соединительная линия 42"/>
          <p:cNvCxnSpPr>
            <a:stCxn id="5" idx="2"/>
            <a:endCxn id="34" idx="0"/>
          </p:cNvCxnSpPr>
          <p:nvPr/>
        </p:nvCxnSpPr>
        <p:spPr>
          <a:xfrm flipH="1">
            <a:off x="1547664" y="3501008"/>
            <a:ext cx="36004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275856" y="378904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45" name="Прямоугольник 44"/>
          <p:cNvSpPr/>
          <p:nvPr/>
        </p:nvSpPr>
        <p:spPr>
          <a:xfrm>
            <a:off x="3275856" y="486916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46" name="Прямоугольник 45"/>
          <p:cNvSpPr/>
          <p:nvPr/>
        </p:nvSpPr>
        <p:spPr>
          <a:xfrm>
            <a:off x="3275856" y="429309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cxnSp>
        <p:nvCxnSpPr>
          <p:cNvPr id="48" name="Прямая соединительная линия 47"/>
          <p:cNvCxnSpPr>
            <a:stCxn id="6" idx="2"/>
            <a:endCxn id="45" idx="0"/>
          </p:cNvCxnSpPr>
          <p:nvPr/>
        </p:nvCxnSpPr>
        <p:spPr>
          <a:xfrm flipH="1">
            <a:off x="3779912" y="3501008"/>
            <a:ext cx="36004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5220072" y="378904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50" name="Прямоугольник 49"/>
          <p:cNvSpPr/>
          <p:nvPr/>
        </p:nvSpPr>
        <p:spPr>
          <a:xfrm>
            <a:off x="5220072" y="429309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cxnSp>
        <p:nvCxnSpPr>
          <p:cNvPr id="52" name="Прямая соединительная линия 51"/>
          <p:cNvCxnSpPr>
            <a:stCxn id="7" idx="2"/>
            <a:endCxn id="50" idx="0"/>
          </p:cNvCxnSpPr>
          <p:nvPr/>
        </p:nvCxnSpPr>
        <p:spPr>
          <a:xfrm>
            <a:off x="5688124" y="3501008"/>
            <a:ext cx="3600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7164288" y="3789040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56" name="Прямоугольник 55"/>
          <p:cNvSpPr/>
          <p:nvPr/>
        </p:nvSpPr>
        <p:spPr>
          <a:xfrm>
            <a:off x="7164288" y="4293096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sp>
        <p:nvSpPr>
          <p:cNvPr id="57" name="Прямоугольник 56"/>
          <p:cNvSpPr/>
          <p:nvPr/>
        </p:nvSpPr>
        <p:spPr>
          <a:xfrm>
            <a:off x="7164288" y="4797152"/>
            <a:ext cx="10081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o-RO" sz="1200" dirty="0" smtClean="0"/>
          </a:p>
        </p:txBody>
      </p:sp>
      <p:cxnSp>
        <p:nvCxnSpPr>
          <p:cNvPr id="59" name="Прямая соединительная линия 58"/>
          <p:cNvCxnSpPr>
            <a:stCxn id="8" idx="2"/>
            <a:endCxn id="57" idx="0"/>
          </p:cNvCxnSpPr>
          <p:nvPr/>
        </p:nvCxnSpPr>
        <p:spPr>
          <a:xfrm>
            <a:off x="7632340" y="3501008"/>
            <a:ext cx="36004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000" dirty="0" smtClean="0"/>
              <a:t>a)Deduceți noțiunea de</a:t>
            </a:r>
            <a:r>
              <a:rPr lang="ro-RO" sz="2000" b="1" dirty="0" smtClean="0"/>
              <a:t> podișuri</a:t>
            </a:r>
            <a:r>
              <a:rPr lang="ro-RO" sz="2000" dirty="0" smtClean="0"/>
              <a:t>.</a:t>
            </a:r>
          </a:p>
          <a:p>
            <a:pPr>
              <a:buNone/>
            </a:pPr>
            <a:endParaRPr lang="ro-RO" sz="2000" dirty="0" smtClean="0"/>
          </a:p>
          <a:p>
            <a:pPr>
              <a:buNone/>
            </a:pPr>
            <a:r>
              <a:rPr lang="ro-RO" sz="2000" dirty="0" smtClean="0"/>
              <a:t>b)Clasificarea </a:t>
            </a:r>
            <a:r>
              <a:rPr lang="ro-RO" sz="2000" b="1" dirty="0" smtClean="0"/>
              <a:t>podișurilor după altitudine.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348880"/>
            <a:ext cx="33123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Podișuri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284984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3284984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2"/>
            <a:endCxn id="5" idx="0"/>
          </p:cNvCxnSpPr>
          <p:nvPr/>
        </p:nvCxnSpPr>
        <p:spPr>
          <a:xfrm flipH="1">
            <a:off x="2735796" y="2780928"/>
            <a:ext cx="1692188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2"/>
            <a:endCxn id="7" idx="0"/>
          </p:cNvCxnSpPr>
          <p:nvPr/>
        </p:nvCxnSpPr>
        <p:spPr>
          <a:xfrm>
            <a:off x="4427984" y="2780928"/>
            <a:ext cx="2124236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000" dirty="0" smtClean="0"/>
              <a:t>a)Deduceți noțiunea de dealuri.</a:t>
            </a:r>
          </a:p>
          <a:p>
            <a:pPr>
              <a:buNone/>
            </a:pPr>
            <a:endParaRPr lang="ro-RO" sz="2000" dirty="0" smtClean="0"/>
          </a:p>
          <a:p>
            <a:pPr>
              <a:buNone/>
            </a:pPr>
            <a:r>
              <a:rPr lang="ro-RO" sz="2000" dirty="0" smtClean="0"/>
              <a:t>b)Clasificarea </a:t>
            </a:r>
            <a:r>
              <a:rPr lang="ro-RO" sz="2000" b="1" dirty="0" smtClean="0"/>
              <a:t>dealurilor după geneză.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2132856"/>
            <a:ext cx="33123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Dealuri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140968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140968"/>
            <a:ext cx="324036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4" idx="2"/>
            <a:endCxn id="5" idx="0"/>
          </p:cNvCxnSpPr>
          <p:nvPr/>
        </p:nvCxnSpPr>
        <p:spPr>
          <a:xfrm flipH="1">
            <a:off x="2735796" y="2564904"/>
            <a:ext cx="1692188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4" idx="2"/>
            <a:endCxn id="6" idx="0"/>
          </p:cNvCxnSpPr>
          <p:nvPr/>
        </p:nvCxnSpPr>
        <p:spPr>
          <a:xfrm>
            <a:off x="4427984" y="2564904"/>
            <a:ext cx="212423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o-RO" sz="2000" dirty="0" smtClean="0"/>
              <a:t>a)Deduceți noțiunea </a:t>
            </a:r>
            <a:r>
              <a:rPr lang="ro-RO" sz="2000" smtClean="0"/>
              <a:t>de </a:t>
            </a:r>
            <a:r>
              <a:rPr lang="ro-RO" sz="2000" b="1" smtClean="0"/>
              <a:t>câmpie</a:t>
            </a:r>
            <a:endParaRPr lang="ro-RO" sz="2000" dirty="0" smtClean="0"/>
          </a:p>
          <a:p>
            <a:pPr>
              <a:buNone/>
            </a:pPr>
            <a:endParaRPr lang="ro-RO" sz="2000" dirty="0" smtClean="0"/>
          </a:p>
          <a:p>
            <a:pPr>
              <a:buNone/>
            </a:pPr>
            <a:r>
              <a:rPr lang="ro-RO" sz="2000" dirty="0" smtClean="0"/>
              <a:t>b)Clasificarea </a:t>
            </a:r>
            <a:r>
              <a:rPr lang="ro-RO" sz="2000" b="1" dirty="0" smtClean="0"/>
              <a:t>câmpiilor</a:t>
            </a:r>
            <a:r>
              <a:rPr lang="ro-RO" sz="2000" dirty="0" smtClean="0"/>
              <a:t> după geneză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1988840"/>
            <a:ext cx="33123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Câmpiile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780928"/>
            <a:ext cx="28083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400" dirty="0" smtClean="0"/>
              <a:t>De acumulare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780928"/>
            <a:ext cx="280831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4" idx="2"/>
            <a:endCxn id="5" idx="0"/>
          </p:cNvCxnSpPr>
          <p:nvPr/>
        </p:nvCxnSpPr>
        <p:spPr>
          <a:xfrm flipH="1">
            <a:off x="2807804" y="2420888"/>
            <a:ext cx="16201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4" idx="2"/>
            <a:endCxn id="7" idx="0"/>
          </p:cNvCxnSpPr>
          <p:nvPr/>
        </p:nvCxnSpPr>
        <p:spPr>
          <a:xfrm>
            <a:off x="4427984" y="2420888"/>
            <a:ext cx="183620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835696" y="3356992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5696" y="3861048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835696" y="4365104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835696" y="4869160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stCxn id="5" idx="2"/>
          </p:cNvCxnSpPr>
          <p:nvPr/>
        </p:nvCxnSpPr>
        <p:spPr>
          <a:xfrm flipH="1">
            <a:off x="2771800" y="3140968"/>
            <a:ext cx="36004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5292080" y="3356992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92080" y="3861048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292080" y="4365104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292080" y="4869160"/>
            <a:ext cx="2016224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>
            <a:stCxn id="7" idx="2"/>
            <a:endCxn id="24" idx="0"/>
          </p:cNvCxnSpPr>
          <p:nvPr/>
        </p:nvCxnSpPr>
        <p:spPr>
          <a:xfrm>
            <a:off x="6264188" y="3140968"/>
            <a:ext cx="36004" cy="1728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1988840"/>
            <a:ext cx="59766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Formele de relief ale bazinelor oceanice.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924944"/>
            <a:ext cx="172819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924944"/>
            <a:ext cx="172819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23928" y="2924944"/>
            <a:ext cx="172819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796136" y="2924944"/>
            <a:ext cx="172819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668344" y="2924944"/>
            <a:ext cx="14756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4" idx="2"/>
            <a:endCxn id="5" idx="0"/>
          </p:cNvCxnSpPr>
          <p:nvPr/>
        </p:nvCxnSpPr>
        <p:spPr>
          <a:xfrm flipH="1">
            <a:off x="971600" y="2564904"/>
            <a:ext cx="342038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4" idx="2"/>
            <a:endCxn id="15" idx="0"/>
          </p:cNvCxnSpPr>
          <p:nvPr/>
        </p:nvCxnSpPr>
        <p:spPr>
          <a:xfrm flipH="1">
            <a:off x="2915816" y="2564904"/>
            <a:ext cx="147616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4" idx="2"/>
            <a:endCxn id="16" idx="0"/>
          </p:cNvCxnSpPr>
          <p:nvPr/>
        </p:nvCxnSpPr>
        <p:spPr>
          <a:xfrm>
            <a:off x="4391980" y="2564904"/>
            <a:ext cx="396044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4" idx="2"/>
            <a:endCxn id="17" idx="0"/>
          </p:cNvCxnSpPr>
          <p:nvPr/>
        </p:nvCxnSpPr>
        <p:spPr>
          <a:xfrm>
            <a:off x="4391980" y="2564904"/>
            <a:ext cx="226825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4" idx="2"/>
            <a:endCxn id="18" idx="0"/>
          </p:cNvCxnSpPr>
          <p:nvPr/>
        </p:nvCxnSpPr>
        <p:spPr>
          <a:xfrm>
            <a:off x="4391980" y="2564904"/>
            <a:ext cx="401419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</TotalTime>
  <Words>77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Tema:Relieful:caracteristici generale,clasificarea formelor de relief.Unități majore de relief ale uscatului și ale bazinelor oceanice.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Tema:Relieful:caracteristici generale,clasificarea formelor de relief.Unități majore de relief ale uscatului și ale bazinelor oceanice.</dc:title>
  <dc:creator>Andritchi V</dc:creator>
  <cp:lastModifiedBy>Andritchi V</cp:lastModifiedBy>
  <cp:revision>4</cp:revision>
  <dcterms:created xsi:type="dcterms:W3CDTF">2021-10-07T16:06:18Z</dcterms:created>
  <dcterms:modified xsi:type="dcterms:W3CDTF">2021-10-22T14:49:01Z</dcterms:modified>
</cp:coreProperties>
</file>