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FB"/>
    <a:srgbClr val="FAFAFA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2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95549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4011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4333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72488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0784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99486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38041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4515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73658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1901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0670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8757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1707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93406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8665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88078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9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6DBDFA-BC96-42C0-B54B-B92A6DC3AA51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894E2E6-D718-486C-9FCD-BA7B6F652A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904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</a:t>
            </a:r>
            <a:r>
              <a:rPr lang="x-none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Mediile temperate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40904" y="3513906"/>
            <a:ext cx="7118655" cy="1320802"/>
          </a:xfrm>
        </p:spPr>
        <p:txBody>
          <a:bodyPr>
            <a:noAutofit/>
          </a:bodyPr>
          <a:lstStyle/>
          <a:p>
            <a:r>
              <a:rPr lang="x-none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Plan: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x-none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Principalele noțiuni: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circulați</a:t>
            </a:r>
            <a:r>
              <a:rPr lang="x-none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vestică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circulația musonică</a:t>
            </a:r>
            <a:r>
              <a:rPr lang="x-none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turbărie. 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x-none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Clasificarea și caracteristica mediului temperat.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x-none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Caracteristica mediului temperat-continental și temperat-oceanic.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l">
              <a:buFont typeface="+mj-lt"/>
              <a:buAutoNum type="arabicPeriod"/>
            </a:pP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152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75657" y="2181497"/>
            <a:ext cx="9953897" cy="37543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2007" y="794415"/>
            <a:ext cx="9601196" cy="1303867"/>
          </a:xfrm>
        </p:spPr>
        <p:txBody>
          <a:bodyPr>
            <a:normAutofit/>
          </a:bodyPr>
          <a:lstStyle/>
          <a:p>
            <a:r>
              <a:rPr lang="x-none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Noțiuni: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9874" y="1890727"/>
            <a:ext cx="7785462" cy="33189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x-none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Circulație vestică </a:t>
            </a:r>
            <a:r>
              <a:rPr lang="x-none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manifestarea vânturilor de vest, impusă de circuitul de vest al maselor de aer.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x-none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Circulație musonică </a:t>
            </a:r>
            <a:r>
              <a:rPr lang="x-none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vânturi sezoniere:  musonul de iarnă este rece și uscat și circulă dinspre continent spre ocean; musonul de vară este cald și umed și are circulația de la ocean spre uscat.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x-none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Turbărie</a:t>
            </a:r>
            <a:r>
              <a:rPr lang="x-none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regiuni unde există turba sau unde este activ procesul de acumulare și de transformare a materiei organice.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1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7097" y="1933303"/>
            <a:ext cx="9734004" cy="13716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096" y="1008259"/>
            <a:ext cx="9601196" cy="1303867"/>
          </a:xfrm>
        </p:spPr>
        <p:txBody>
          <a:bodyPr>
            <a:normAutofit/>
          </a:bodyPr>
          <a:lstStyle/>
          <a:p>
            <a:r>
              <a:rPr lang="x-none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Clasificarea și caracteristica mediului temperat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3889" y="2155372"/>
            <a:ext cx="8647611" cy="384386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 temperat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tinde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latitudine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40°-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grade .</a:t>
            </a:r>
            <a:r>
              <a:rPr lang="x-none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45° 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grade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latitudine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nordică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America de Nord, 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întinde pe o distanță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4.400 km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direcţia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-vest,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Eurasia – de 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10.700 km. 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 mediu este cauzat de prezența unităților mari de relief: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x-none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mpii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imense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podişuri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joase și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înalte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lanţuri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montane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 mediul temperat 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pt-BR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domină </a:t>
            </a:r>
            <a:r>
              <a:rPr lang="pt-BR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circulaţia vestică a maselor de </a:t>
            </a:r>
            <a:r>
              <a:rPr lang="pt-BR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Sunt prezente vânturile de vest calde și umede, vânturi de nord-est reci și uscate.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Cantitatea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anuală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precipitaţii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atinge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1.000-1.500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/an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apropiere de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ţărmuril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oceanice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350-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mm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/an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spaţii</a:t>
            </a: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intracontinentale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Condițiile climaterice diferențiate duc la formarea:</a:t>
            </a:r>
          </a:p>
          <a:p>
            <a:pPr marL="51435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Mediului temperat-continental</a:t>
            </a:r>
          </a:p>
          <a:p>
            <a:pPr marL="51435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x-none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Mediului temperat-oceanic</a:t>
            </a:r>
            <a:endParaRPr lang="pt-BR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16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8275" y="799251"/>
            <a:ext cx="10149840" cy="4843903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2414" y="641061"/>
            <a:ext cx="9601196" cy="676851"/>
          </a:xfrm>
        </p:spPr>
        <p:txBody>
          <a:bodyPr>
            <a:normAutofit/>
          </a:bodyPr>
          <a:lstStyle/>
          <a:p>
            <a:r>
              <a:rPr lang="x-none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Caracteristica mediului temperat - continental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68549275"/>
              </p:ext>
            </p:extLst>
          </p:nvPr>
        </p:nvGraphicFramePr>
        <p:xfrm>
          <a:off x="679269" y="1317912"/>
          <a:ext cx="10907486" cy="46636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3931">
                  <a:extLst>
                    <a:ext uri="{9D8B030D-6E8A-4147-A177-3AD203B41FA5}">
                      <a16:colId xmlns="" xmlns:a16="http://schemas.microsoft.com/office/drawing/2014/main" val="3198223203"/>
                    </a:ext>
                  </a:extLst>
                </a:gridCol>
                <a:gridCol w="2233749">
                  <a:extLst>
                    <a:ext uri="{9D8B030D-6E8A-4147-A177-3AD203B41FA5}">
                      <a16:colId xmlns="" xmlns:a16="http://schemas.microsoft.com/office/drawing/2014/main" val="589626192"/>
                    </a:ext>
                  </a:extLst>
                </a:gridCol>
                <a:gridCol w="1554480">
                  <a:extLst>
                    <a:ext uri="{9D8B030D-6E8A-4147-A177-3AD203B41FA5}">
                      <a16:colId xmlns="" xmlns:a16="http://schemas.microsoft.com/office/drawing/2014/main" val="489132655"/>
                    </a:ext>
                  </a:extLst>
                </a:gridCol>
                <a:gridCol w="1658982">
                  <a:extLst>
                    <a:ext uri="{9D8B030D-6E8A-4147-A177-3AD203B41FA5}">
                      <a16:colId xmlns="" xmlns:a16="http://schemas.microsoft.com/office/drawing/2014/main" val="2123225439"/>
                    </a:ext>
                  </a:extLst>
                </a:gridCol>
                <a:gridCol w="1578429">
                  <a:extLst>
                    <a:ext uri="{9D8B030D-6E8A-4147-A177-3AD203B41FA5}">
                      <a16:colId xmlns="" xmlns:a16="http://schemas.microsoft.com/office/drawing/2014/main" val="1268263940"/>
                    </a:ext>
                  </a:extLst>
                </a:gridCol>
                <a:gridCol w="1817915">
                  <a:extLst>
                    <a:ext uri="{9D8B030D-6E8A-4147-A177-3AD203B41FA5}">
                      <a16:colId xmlns="" xmlns:a16="http://schemas.microsoft.com/office/drawing/2014/main" val="384990463"/>
                    </a:ext>
                  </a:extLst>
                </a:gridCol>
              </a:tblGrid>
              <a:tr h="516576">
                <a:tc rowSpan="2">
                  <a:txBody>
                    <a:bodyPr/>
                    <a:lstStyle/>
                    <a:p>
                      <a:pPr algn="ctr"/>
                      <a:r>
                        <a:rPr lang="x-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Localizarea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x-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Caracteristicile factorilor de mediu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x-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Tipuri de submedii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86135016"/>
                  </a:ext>
                </a:extLst>
              </a:tr>
              <a:tr h="61372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Caracteristicile climatice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Vegetația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Fauna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Solurile și relieful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87882506"/>
                  </a:ext>
                </a:extLst>
              </a:tr>
              <a:tr h="3507011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ro-RO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lima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x-none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Exemple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plante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x-none" b="1" baseline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Adaptări</a:t>
                      </a:r>
                      <a:r>
                        <a:rPr lang="x-none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Exemple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animale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x-none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b="1" baseline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Adaptări:</a:t>
                      </a:r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x-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Tipuri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sol:</a:t>
                      </a:r>
                      <a:endParaRPr lang="en-US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x-none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Relief</a:t>
                      </a:r>
                      <a:r>
                        <a:rPr lang="x-none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800" i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800" i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x-none" sz="1800" i="0" kern="1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800" i="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ediul</a:t>
                      </a:r>
                      <a:r>
                        <a:rPr lang="en-US" sz="18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temperat</a:t>
                      </a:r>
                      <a:r>
                        <a:rPr lang="en-US" sz="18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 </a:t>
                      </a:r>
                      <a:r>
                        <a:rPr lang="en-US" sz="1800" i="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pădurilor</a:t>
                      </a:r>
                      <a:r>
                        <a:rPr lang="en-US" sz="180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46690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4884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0709" y="1227909"/>
            <a:ext cx="10489474" cy="173736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7322" y="295124"/>
            <a:ext cx="9601196" cy="1303867"/>
          </a:xfrm>
        </p:spPr>
        <p:txBody>
          <a:bodyPr>
            <a:noAutofit/>
          </a:bodyPr>
          <a:lstStyle/>
          <a:p>
            <a:r>
              <a:rPr lang="x-non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Caracteristica mediului temperat-oceanic (Păduri de foioase)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53084580"/>
              </p:ext>
            </p:extLst>
          </p:nvPr>
        </p:nvGraphicFramePr>
        <p:xfrm>
          <a:off x="770710" y="1333735"/>
          <a:ext cx="10816045" cy="4630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9092">
                  <a:extLst>
                    <a:ext uri="{9D8B030D-6E8A-4147-A177-3AD203B41FA5}">
                      <a16:colId xmlns="" xmlns:a16="http://schemas.microsoft.com/office/drawing/2014/main" val="3198223203"/>
                    </a:ext>
                  </a:extLst>
                </a:gridCol>
                <a:gridCol w="2219398">
                  <a:extLst>
                    <a:ext uri="{9D8B030D-6E8A-4147-A177-3AD203B41FA5}">
                      <a16:colId xmlns="" xmlns:a16="http://schemas.microsoft.com/office/drawing/2014/main" val="589626192"/>
                    </a:ext>
                  </a:extLst>
                </a:gridCol>
                <a:gridCol w="1672046">
                  <a:extLst>
                    <a:ext uri="{9D8B030D-6E8A-4147-A177-3AD203B41FA5}">
                      <a16:colId xmlns="" xmlns:a16="http://schemas.microsoft.com/office/drawing/2014/main" val="489132655"/>
                    </a:ext>
                  </a:extLst>
                </a:gridCol>
                <a:gridCol w="1685108">
                  <a:extLst>
                    <a:ext uri="{9D8B030D-6E8A-4147-A177-3AD203B41FA5}">
                      <a16:colId xmlns="" xmlns:a16="http://schemas.microsoft.com/office/drawing/2014/main" val="2123225439"/>
                    </a:ext>
                  </a:extLst>
                </a:gridCol>
                <a:gridCol w="1703192">
                  <a:extLst>
                    <a:ext uri="{9D8B030D-6E8A-4147-A177-3AD203B41FA5}">
                      <a16:colId xmlns="" xmlns:a16="http://schemas.microsoft.com/office/drawing/2014/main" val="1268263940"/>
                    </a:ext>
                  </a:extLst>
                </a:gridCol>
                <a:gridCol w="1497209">
                  <a:extLst>
                    <a:ext uri="{9D8B030D-6E8A-4147-A177-3AD203B41FA5}">
                      <a16:colId xmlns="" xmlns:a16="http://schemas.microsoft.com/office/drawing/2014/main" val="384990463"/>
                    </a:ext>
                  </a:extLst>
                </a:gridCol>
              </a:tblGrid>
              <a:tr h="729761">
                <a:tc rowSpan="2">
                  <a:txBody>
                    <a:bodyPr/>
                    <a:lstStyle/>
                    <a:p>
                      <a:pPr algn="ctr"/>
                      <a:r>
                        <a:rPr lang="x-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Localizarea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x-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Caracteristicile factorilor de mediu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x-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Tipuri de submedii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86135016"/>
                  </a:ext>
                </a:extLst>
              </a:tr>
              <a:tr h="94277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Caracteristicile climatice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Vegetația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Fauna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Solurile și relieful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87882506"/>
                  </a:ext>
                </a:extLst>
              </a:tr>
              <a:tr h="2957922">
                <a:tc>
                  <a:txBody>
                    <a:bodyPr/>
                    <a:lstStyle/>
                    <a:p>
                      <a:endParaRPr lang="x-none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Clima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x-none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Exemple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plante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x-none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x-none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Adaptări</a:t>
                      </a:r>
                      <a:r>
                        <a:rPr lang="x-none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Exemple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animale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x-none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Adaptări</a:t>
                      </a:r>
                      <a:r>
                        <a:rPr lang="x-none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Tipuri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sol:</a:t>
                      </a:r>
                      <a:endParaRPr lang="x-none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1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x-none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Relief</a:t>
                      </a:r>
                      <a:r>
                        <a:rPr lang="x-none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x-none" baseline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46690508"/>
                  </a:ext>
                </a:extLst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0343606" y="3383281"/>
            <a:ext cx="109945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6844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107</TotalTime>
  <Words>343</Words>
  <Application>Microsoft Office PowerPoint</Application>
  <PresentationFormat>Произвольный</PresentationFormat>
  <Paragraphs>76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Натуральные материалы</vt:lpstr>
      <vt:lpstr>Tema: Mediile temperate</vt:lpstr>
      <vt:lpstr>Noțiuni:</vt:lpstr>
      <vt:lpstr>Clasificarea și caracteristica mediului temperat</vt:lpstr>
      <vt:lpstr>Caracteristica mediului temperat - continental</vt:lpstr>
      <vt:lpstr>Caracteristica mediului temperat-oceanic (Păduri de foioase)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Mediile temperate</dc:title>
  <dc:creator>Diana</dc:creator>
  <cp:lastModifiedBy>Andritchi V</cp:lastModifiedBy>
  <cp:revision>37</cp:revision>
  <dcterms:created xsi:type="dcterms:W3CDTF">2020-10-16T22:12:15Z</dcterms:created>
  <dcterms:modified xsi:type="dcterms:W3CDTF">2020-10-22T15:30:29Z</dcterms:modified>
</cp:coreProperties>
</file>