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A183C5DE-5638-4805-8B19-A5DDC8B172E9}">
          <p14:sldIdLst>
            <p14:sldId id="256"/>
            <p14:sldId id="257"/>
            <p14:sldId id="258"/>
            <p14:sldId id="259"/>
          </p14:sldIdLst>
        </p14:section>
        <p14:section name="Раздел без заголовка" id="{CD9ADB29-8652-447E-A5CB-D8504289E626}">
          <p14:sldIdLst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3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-120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1398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5077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97695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7607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47859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3121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1494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3222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3532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9294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8120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8819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2111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3777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691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526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79E19-11BE-40E3-B49C-588C04CB1F9D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8C33E76-6AC1-4699-AD9E-AB207D9EC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722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9429" y="1122362"/>
            <a:ext cx="12006261" cy="1677987"/>
          </a:xfrm>
        </p:spPr>
        <p:txBody>
          <a:bodyPr>
            <a:normAutofit/>
          </a:bodyPr>
          <a:lstStyle/>
          <a:p>
            <a:pPr algn="ctr"/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Geografia Mediului. Caracteristici generale</a:t>
            </a:r>
            <a:b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 geografic. Structură și organizare. </a:t>
            </a:r>
            <a:b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Componentele mediului geografic.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2932" y="3589837"/>
            <a:ext cx="6654386" cy="1990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Noțiune de geografia mediului înconjurător. Tipurile de medii.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Noțiune de mediul geografic. Componentele mediului geografic.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Noțiune de mediul înconjurător. Funcțiile mediului înconjurător.</a:t>
            </a:r>
          </a:p>
          <a:p>
            <a:pPr>
              <a:spcBef>
                <a:spcPts val="1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330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4031" y="796834"/>
            <a:ext cx="9686926" cy="5959019"/>
          </a:xfrm>
        </p:spPr>
        <p:txBody>
          <a:bodyPr/>
          <a:lstStyle/>
          <a:p>
            <a:pPr marL="0" indent="0">
              <a:buNone/>
            </a:pP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Geografia mediului înconjurător 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este știința organizării spațiului, un instrument de conservare și de ocrotire dirijată a mediului.</a:t>
            </a: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 ambiant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este un mediu care privește viața și activitatea omului</a:t>
            </a:r>
          </a:p>
          <a:p>
            <a:pPr marL="0" indent="0">
              <a:buNone/>
            </a:pP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 natural 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un sistem alcătuit din componente fizice, plante și animale, dar nu exclude implicațiile societății umane</a:t>
            </a:r>
          </a:p>
          <a:p>
            <a:pPr marL="0" indent="0">
              <a:buNone/>
            </a:pP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 umanizat 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mediul natural modificat antropic (mediul urban, mediul rural)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1208400" y="1733266"/>
            <a:ext cx="10362557" cy="2239816"/>
            <a:chOff x="1208400" y="1719618"/>
            <a:chExt cx="10362557" cy="223981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5297857" y="1719618"/>
              <a:ext cx="2183642" cy="75062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Tipurile de medii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08400" y="3238379"/>
              <a:ext cx="1732625" cy="7210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Mediul geografic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365883" y="3238379"/>
              <a:ext cx="1732625" cy="7210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Mediul înconjurător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523366" y="3238379"/>
              <a:ext cx="1732625" cy="7210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Mediul </a:t>
              </a:r>
            </a:p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natural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680849" y="3238378"/>
              <a:ext cx="1732625" cy="7210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Mediul umanizat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838332" y="3238378"/>
              <a:ext cx="1732625" cy="7210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Mediul </a:t>
              </a:r>
            </a:p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ambiant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6390993" y="2470245"/>
              <a:ext cx="0" cy="7681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Соединительная линия уступом 22"/>
            <p:cNvCxnSpPr>
              <a:endCxn id="10" idx="0"/>
            </p:cNvCxnSpPr>
            <p:nvPr/>
          </p:nvCxnSpPr>
          <p:spPr>
            <a:xfrm rot="10800000" flipV="1">
              <a:off x="4232196" y="2728423"/>
              <a:ext cx="2145060" cy="509956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Соединительная линия уступом 26"/>
            <p:cNvCxnSpPr/>
            <p:nvPr/>
          </p:nvCxnSpPr>
          <p:spPr>
            <a:xfrm rot="10800000" flipH="1" flipV="1">
              <a:off x="6404731" y="2728423"/>
              <a:ext cx="2145060" cy="509956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Соединительная линия уступом 28"/>
            <p:cNvCxnSpPr>
              <a:endCxn id="6" idx="0"/>
            </p:cNvCxnSpPr>
            <p:nvPr/>
          </p:nvCxnSpPr>
          <p:spPr>
            <a:xfrm rot="10800000" flipV="1">
              <a:off x="2074714" y="2728423"/>
              <a:ext cx="2157483" cy="509956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Соединительная линия уступом 29"/>
            <p:cNvCxnSpPr/>
            <p:nvPr/>
          </p:nvCxnSpPr>
          <p:spPr>
            <a:xfrm rot="10800000" flipH="1" flipV="1">
              <a:off x="8563528" y="2728423"/>
              <a:ext cx="2157483" cy="509956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51134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2067" y="226886"/>
            <a:ext cx="9606887" cy="5959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 geografic  - 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un sistem specific Terrei, rezultat din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combinarea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interacţiunea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componentelor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Păm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ntului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5014" y="918964"/>
            <a:ext cx="6189828" cy="5209524"/>
            <a:chOff x="3001366" y="1000850"/>
            <a:chExt cx="6189828" cy="5209524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6625413" y="4162235"/>
              <a:ext cx="50496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6605511" y="5616142"/>
              <a:ext cx="50496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6605512" y="3013117"/>
              <a:ext cx="50496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Прямоугольник 1"/>
            <p:cNvSpPr/>
            <p:nvPr/>
          </p:nvSpPr>
          <p:spPr>
            <a:xfrm>
              <a:off x="3001366" y="1408437"/>
              <a:ext cx="540227" cy="420919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Componentele mediului geografic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875964" y="1000850"/>
              <a:ext cx="518615" cy="25121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Componente primare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875965" y="3690457"/>
              <a:ext cx="518614" cy="25121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Componente derivate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08728" y="1335244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Litosfera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008728" y="2061310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Atmosfera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8727" y="2801578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Hidrosfera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008727" y="3950725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08728" y="4676791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Pedosfera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08727" y="5402857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Antroposfera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110481" y="2790610"/>
              <a:ext cx="2060814" cy="42308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Oceane, mări, râuri, lacuri, etc.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110479" y="3903178"/>
              <a:ext cx="2060812" cy="5181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Plantele, animalele, microorganismele, etc.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110480" y="4665841"/>
              <a:ext cx="2060813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Toate tipurile de soluri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130380" y="5297238"/>
              <a:ext cx="2060814" cy="64078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Așezările umane, terenurile agricole, reg. industriale.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>
              <a:stCxn id="7" idx="3"/>
              <a:endCxn id="13" idx="1"/>
            </p:cNvCxnSpPr>
            <p:nvPr/>
          </p:nvCxnSpPr>
          <p:spPr>
            <a:xfrm flipV="1">
              <a:off x="6605516" y="1546784"/>
              <a:ext cx="50496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6605516" y="2272849"/>
              <a:ext cx="50496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6605515" y="4893677"/>
              <a:ext cx="50496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Соединительная линия уступом 29"/>
            <p:cNvCxnSpPr>
              <a:stCxn id="2" idx="0"/>
            </p:cNvCxnSpPr>
            <p:nvPr/>
          </p:nvCxnSpPr>
          <p:spPr>
            <a:xfrm rot="5400000" flipH="1" flipV="1">
              <a:off x="3465963" y="998438"/>
              <a:ext cx="215517" cy="604483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/>
            <p:nvPr/>
          </p:nvCxnSpPr>
          <p:spPr>
            <a:xfrm rot="16200000" flipH="1">
              <a:off x="3465963" y="5420985"/>
              <a:ext cx="215517" cy="604483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>
              <a:endCxn id="8" idx="1"/>
            </p:cNvCxnSpPr>
            <p:nvPr/>
          </p:nvCxnSpPr>
          <p:spPr>
            <a:xfrm>
              <a:off x="4407941" y="2272849"/>
              <a:ext cx="600787" cy="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Соединительная линия уступом 38"/>
            <p:cNvCxnSpPr>
              <a:endCxn id="7" idx="1"/>
            </p:cNvCxnSpPr>
            <p:nvPr/>
          </p:nvCxnSpPr>
          <p:spPr>
            <a:xfrm rot="5400000" flipH="1" flipV="1">
              <a:off x="4495499" y="1759620"/>
              <a:ext cx="726064" cy="300394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Соединительная линия уступом 39"/>
            <p:cNvCxnSpPr/>
            <p:nvPr/>
          </p:nvCxnSpPr>
          <p:spPr>
            <a:xfrm rot="16200000" flipH="1">
              <a:off x="4495499" y="2496653"/>
              <a:ext cx="726064" cy="300394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>
              <a:off x="4394579" y="4893085"/>
              <a:ext cx="600787" cy="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Соединительная линия уступом 41"/>
            <p:cNvCxnSpPr/>
            <p:nvPr/>
          </p:nvCxnSpPr>
          <p:spPr>
            <a:xfrm rot="5400000" flipH="1" flipV="1">
              <a:off x="4495499" y="4369479"/>
              <a:ext cx="726064" cy="300394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Соединительная линия уступом 42"/>
            <p:cNvCxnSpPr/>
            <p:nvPr/>
          </p:nvCxnSpPr>
          <p:spPr>
            <a:xfrm rot="16200000" flipH="1">
              <a:off x="4495499" y="5106512"/>
              <a:ext cx="726064" cy="300394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7110483" y="1371840"/>
              <a:ext cx="2060812" cy="34988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Minerale, roci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110482" y="2061310"/>
              <a:ext cx="2060813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x-none" sz="155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O</a:t>
              </a:r>
              <a:r>
                <a:rPr lang="x-none" sz="155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Ar, CO</a:t>
              </a:r>
              <a:r>
                <a:rPr lang="x-none" sz="155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He, H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001366" y="1416169"/>
              <a:ext cx="540227" cy="420919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Componentele mediului geografic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875964" y="1008582"/>
              <a:ext cx="518615" cy="25121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Componente primare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875965" y="3698189"/>
              <a:ext cx="518614" cy="25121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Componente derivate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008728" y="1342976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Litosfera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008728" y="2069042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Atmosfera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008727" y="2809310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Hidrosfera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08727" y="3958457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008728" y="4684523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Pedosfera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5008727" y="5410589"/>
              <a:ext cx="1596788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Antroposfera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7110481" y="2798342"/>
              <a:ext cx="2060814" cy="42308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Oceane, mări, râuri, lacuri, etc.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7110479" y="3910910"/>
              <a:ext cx="2060812" cy="51811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Plantele, animalele, microorganismele, etc.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7110480" y="4673573"/>
              <a:ext cx="2060813" cy="423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Toate tipurile de soluri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7130380" y="5304970"/>
              <a:ext cx="2060814" cy="64078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5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Așezările umane, terenurile agricole, reg. industriale.</a:t>
              </a:r>
              <a:endParaRPr lang="en-US" sz="15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585648" y="6229135"/>
            <a:ext cx="3743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 Componentele mediului geografic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61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028" y="5938208"/>
            <a:ext cx="11714327" cy="549597"/>
          </a:xfrm>
        </p:spPr>
        <p:txBody>
          <a:bodyPr>
            <a:normAutofit/>
          </a:bodyPr>
          <a:lstStyle/>
          <a:p>
            <a:pPr algn="ctr"/>
            <a:r>
              <a:rPr lang="x-none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 Mediul geografic (factorii)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Прямая соединительная линия 37"/>
          <p:cNvCxnSpPr>
            <a:stCxn id="9" idx="2"/>
          </p:cNvCxnSpPr>
          <p:nvPr/>
        </p:nvCxnSpPr>
        <p:spPr>
          <a:xfrm flipH="1">
            <a:off x="9570429" y="2171849"/>
            <a:ext cx="1" cy="1808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0" name="Группа 69"/>
          <p:cNvGrpSpPr/>
          <p:nvPr/>
        </p:nvGrpSpPr>
        <p:grpSpPr>
          <a:xfrm>
            <a:off x="1924270" y="749068"/>
            <a:ext cx="9029131" cy="4874525"/>
            <a:chOff x="1667301" y="1173707"/>
            <a:chExt cx="9029131" cy="48745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667301" y="2143836"/>
              <a:ext cx="2618095" cy="4503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Factorul antropic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835857" y="2143836"/>
              <a:ext cx="2618095" cy="4503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Factorii biotici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004413" y="2146112"/>
              <a:ext cx="2618095" cy="4503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Factorii abiotici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890447" y="1173707"/>
              <a:ext cx="2508914" cy="4503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Mediul geografic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607858" y="2960421"/>
              <a:ext cx="736979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Omul prin toate formele de activitate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136676" y="2960422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Microorganismele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883322" y="2960423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Animalele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629968" y="2960422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Plantele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933331" y="2960422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Apa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679977" y="2960423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Aerul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426623" y="2960422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Relieful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0173269" y="2960422"/>
              <a:ext cx="523163" cy="200622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x-none" sz="17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Rocile</a:t>
              </a:r>
              <a:endParaRPr lang="en-US" sz="17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Прямая соединительная линия 19"/>
            <p:cNvCxnSpPr>
              <a:stCxn id="4" idx="2"/>
              <a:endCxn id="8" idx="0"/>
            </p:cNvCxnSpPr>
            <p:nvPr/>
          </p:nvCxnSpPr>
          <p:spPr>
            <a:xfrm>
              <a:off x="6144904" y="1624083"/>
              <a:ext cx="1" cy="51975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Соединительная линия уступом 23"/>
            <p:cNvCxnSpPr>
              <a:endCxn id="5" idx="0"/>
            </p:cNvCxnSpPr>
            <p:nvPr/>
          </p:nvCxnSpPr>
          <p:spPr>
            <a:xfrm rot="10800000" flipV="1">
              <a:off x="2976349" y="1883958"/>
              <a:ext cx="3168554" cy="259877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Соединительная линия уступом 24"/>
            <p:cNvCxnSpPr/>
            <p:nvPr/>
          </p:nvCxnSpPr>
          <p:spPr>
            <a:xfrm rot="10800000" flipH="1" flipV="1">
              <a:off x="6144906" y="1883958"/>
              <a:ext cx="3168554" cy="259877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>
              <a:stCxn id="5" idx="2"/>
              <a:endCxn id="10" idx="0"/>
            </p:cNvCxnSpPr>
            <p:nvPr/>
          </p:nvCxnSpPr>
          <p:spPr>
            <a:xfrm flipH="1">
              <a:off x="2976348" y="2594212"/>
              <a:ext cx="1" cy="3662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>
              <a:stCxn id="8" idx="2"/>
              <a:endCxn id="12" idx="0"/>
            </p:cNvCxnSpPr>
            <p:nvPr/>
          </p:nvCxnSpPr>
          <p:spPr>
            <a:xfrm flipH="1">
              <a:off x="6144904" y="2594212"/>
              <a:ext cx="1" cy="36621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Соединительная линия уступом 33"/>
            <p:cNvCxnSpPr>
              <a:endCxn id="11" idx="0"/>
            </p:cNvCxnSpPr>
            <p:nvPr/>
          </p:nvCxnSpPr>
          <p:spPr>
            <a:xfrm rot="10800000" flipV="1">
              <a:off x="5398259" y="2777316"/>
              <a:ext cx="746647" cy="183106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Соединительная линия уступом 35"/>
            <p:cNvCxnSpPr/>
            <p:nvPr/>
          </p:nvCxnSpPr>
          <p:spPr>
            <a:xfrm rot="10800000" flipH="1" flipV="1">
              <a:off x="6161681" y="2777316"/>
              <a:ext cx="746647" cy="183106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Соединительная линия уступом 41"/>
            <p:cNvCxnSpPr>
              <a:endCxn id="15" idx="0"/>
            </p:cNvCxnSpPr>
            <p:nvPr/>
          </p:nvCxnSpPr>
          <p:spPr>
            <a:xfrm rot="10800000" flipV="1">
              <a:off x="8941560" y="2777315"/>
              <a:ext cx="371901" cy="183108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Соединительная линия уступом 42"/>
            <p:cNvCxnSpPr/>
            <p:nvPr/>
          </p:nvCxnSpPr>
          <p:spPr>
            <a:xfrm rot="10800000" flipH="1" flipV="1">
              <a:off x="9313459" y="2777315"/>
              <a:ext cx="371901" cy="183108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Соединительная линия уступом 44"/>
            <p:cNvCxnSpPr>
              <a:endCxn id="14" idx="0"/>
            </p:cNvCxnSpPr>
            <p:nvPr/>
          </p:nvCxnSpPr>
          <p:spPr>
            <a:xfrm rot="10800000" flipV="1">
              <a:off x="8194914" y="2777314"/>
              <a:ext cx="746645" cy="183107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Соединительная линия уступом 45"/>
            <p:cNvCxnSpPr/>
            <p:nvPr/>
          </p:nvCxnSpPr>
          <p:spPr>
            <a:xfrm rot="10800000" flipH="1" flipV="1">
              <a:off x="9683936" y="2777314"/>
              <a:ext cx="746645" cy="183107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Прямоугольник 47"/>
            <p:cNvSpPr/>
            <p:nvPr/>
          </p:nvSpPr>
          <p:spPr>
            <a:xfrm>
              <a:off x="4890447" y="5597856"/>
              <a:ext cx="2508914" cy="45037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Solul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Соединительная линия уступом 51"/>
            <p:cNvCxnSpPr>
              <a:stCxn id="10" idx="2"/>
              <a:endCxn id="48" idx="1"/>
            </p:cNvCxnSpPr>
            <p:nvPr/>
          </p:nvCxnSpPr>
          <p:spPr>
            <a:xfrm rot="16200000" flipH="1">
              <a:off x="3505196" y="4437793"/>
              <a:ext cx="856402" cy="1914099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>
              <a:stCxn id="12" idx="2"/>
              <a:endCxn id="48" idx="0"/>
            </p:cNvCxnSpPr>
            <p:nvPr/>
          </p:nvCxnSpPr>
          <p:spPr>
            <a:xfrm>
              <a:off x="6144904" y="4966644"/>
              <a:ext cx="0" cy="63121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Соединительная линия уступом 56"/>
            <p:cNvCxnSpPr>
              <a:stCxn id="11" idx="2"/>
            </p:cNvCxnSpPr>
            <p:nvPr/>
          </p:nvCxnSpPr>
          <p:spPr>
            <a:xfrm rot="16200000" flipH="1">
              <a:off x="5614629" y="4750271"/>
              <a:ext cx="313902" cy="746645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Соединительная линия уступом 57"/>
            <p:cNvCxnSpPr/>
            <p:nvPr/>
          </p:nvCxnSpPr>
          <p:spPr>
            <a:xfrm rot="5400000">
              <a:off x="6361272" y="4750270"/>
              <a:ext cx="313902" cy="746645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Соединительная линия уступом 59"/>
            <p:cNvCxnSpPr>
              <a:stCxn id="17" idx="2"/>
              <a:endCxn id="48" idx="3"/>
            </p:cNvCxnSpPr>
            <p:nvPr/>
          </p:nvCxnSpPr>
          <p:spPr>
            <a:xfrm rot="5400000">
              <a:off x="8488906" y="3877098"/>
              <a:ext cx="856401" cy="3035490"/>
            </a:xfrm>
            <a:prstGeom prst="bentConnector2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stCxn id="16" idx="2"/>
            </p:cNvCxnSpPr>
            <p:nvPr/>
          </p:nvCxnSpPr>
          <p:spPr>
            <a:xfrm flipH="1">
              <a:off x="9683936" y="4966643"/>
              <a:ext cx="4269" cy="856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 flipH="1">
              <a:off x="8942313" y="4969974"/>
              <a:ext cx="4269" cy="856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/>
            <p:nvPr/>
          </p:nvCxnSpPr>
          <p:spPr>
            <a:xfrm flipH="1">
              <a:off x="8190455" y="4969974"/>
              <a:ext cx="4269" cy="856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93513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182" y="431074"/>
            <a:ext cx="9237617" cy="5745889"/>
          </a:xfrm>
        </p:spPr>
        <p:txBody>
          <a:bodyPr/>
          <a:lstStyle/>
          <a:p>
            <a:pPr marL="0" indent="0">
              <a:buNone/>
            </a:pP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 înconjurător 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ese o parte a mediului geografic, ce reprezintă spațiul geografic cu sistemul de componente ce asigură condiții de viață omului și asupra căruia se exercită acțiunile antropice.</a:t>
            </a:r>
          </a:p>
          <a:p>
            <a:pPr marL="0" indent="0" algn="ctr">
              <a:buNone/>
            </a:pPr>
            <a:r>
              <a:rPr lang="x-none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Funcțiile factorilor de mediu</a:t>
            </a:r>
          </a:p>
          <a:p>
            <a:pPr marL="0" indent="0" algn="ctr">
              <a:buNone/>
            </a:pPr>
            <a:endParaRPr lang="x-non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68693169"/>
              </p:ext>
            </p:extLst>
          </p:nvPr>
        </p:nvGraphicFramePr>
        <p:xfrm>
          <a:off x="2176448" y="1974091"/>
          <a:ext cx="9117084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257">
                  <a:extLst>
                    <a:ext uri="{9D8B030D-6E8A-4147-A177-3AD203B41FA5}">
                      <a16:colId xmlns:a16="http://schemas.microsoft.com/office/drawing/2014/main" xmlns="" val="3544939425"/>
                    </a:ext>
                  </a:extLst>
                </a:gridCol>
                <a:gridCol w="7400827">
                  <a:extLst>
                    <a:ext uri="{9D8B030D-6E8A-4147-A177-3AD203B41FA5}">
                      <a16:colId xmlns:a16="http://schemas.microsoft.com/office/drawing/2014/main" xmlns="" val="1291415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Factorii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Funcțiile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8250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Rocile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Determină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gradul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rezistență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reliefului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eroziune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alunecări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teren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prăbuşiri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tasari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x-none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articipă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solurilor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x-none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sigură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gradul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diferențiat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infiltrare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apelor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condiționează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pînzelor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acvatice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2318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Relieful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Munții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condiționează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abiotic,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după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el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componentele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biotice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conform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etajelor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altitudine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Relieful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înalt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formează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bariere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climatice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biogeografice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trafic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mărfurilor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pasagerilor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condiționează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precipitațiilor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Relieful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cîmpie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podișuri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joase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cu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roci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sedimentare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are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soluri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fertile,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resurse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înveliş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ierbos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bogat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elemente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care au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dus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concentrarea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populaţiei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Cîmpia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Chineză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Cîmpia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Rusă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Cîmpia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Germano-Polonă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13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Aerul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Aerul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participă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funcţionalitatea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compoziţie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proprietăți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fizico-chimice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dinamică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vremii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climei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Aerul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atmosferic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contribuie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distribuţia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luminii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căldurii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umidității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presiunii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0255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0750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8514598"/>
              </p:ext>
            </p:extLst>
          </p:nvPr>
        </p:nvGraphicFramePr>
        <p:xfrm>
          <a:off x="2072942" y="0"/>
          <a:ext cx="8927153" cy="683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431">
                  <a:extLst>
                    <a:ext uri="{9D8B030D-6E8A-4147-A177-3AD203B41FA5}">
                      <a16:colId xmlns:a16="http://schemas.microsoft.com/office/drawing/2014/main" xmlns="" val="1334435898"/>
                    </a:ext>
                  </a:extLst>
                </a:gridCol>
                <a:gridCol w="7141722">
                  <a:extLst>
                    <a:ext uri="{9D8B030D-6E8A-4147-A177-3AD203B41FA5}">
                      <a16:colId xmlns:a16="http://schemas.microsoft.com/office/drawing/2014/main" xmlns="" val="4191845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Factorii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Funcțiile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123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Apa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află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trei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stări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agregare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lichidă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solidă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gazoasă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imprimînd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astfel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o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calitate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nouă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unică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geografic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Componenta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hidrică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participă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diferenţierea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spaţială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atât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funcțiile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sale,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prin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constituirea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specifice</a:t>
                      </a:r>
                      <a:r>
                        <a:rPr lang="x-none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mediile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hidrice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oceanice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marine);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formează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un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înveliş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cu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extindere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mare, care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este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vital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pentru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vieţuitoare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om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activităţile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sale.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4731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Plantele și animalele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Componenta vie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întreține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numeroase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legături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cu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toate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componentele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înconjurător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Vegetația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are un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esențial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îmbogățirea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aerului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oxigen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fixarea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carbonului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menținerea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umidității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aerului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reduce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eroziunea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solurilor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riscul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declanşare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alunecărilor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Componentele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biotice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iau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parte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constituirea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roci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rocile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organogene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zăcămintele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combustibili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2743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Solul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reprezină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puntea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legătură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între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materia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minerală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materia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vie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activitatea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productivă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omului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Este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obiectul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muncii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agricultură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Fertilitatea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solurilor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asigură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producția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biomasă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agricolă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silvică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Solul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conduce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substanțele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energia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 la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suprafață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aer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apă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vieţuitoare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spre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adîncime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și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invers.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7902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Omul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Omul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transformat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natural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mediul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social;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Omul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devenit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un creator de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bunuri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materiale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dezvoltînd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industria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impus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cerinţe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fața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societăţii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  <a:endParaRPr lang="x-none" sz="16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Crearea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centrelor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urbane au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condiționat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apariția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microclimei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urbane, a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provocat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schimbări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microclimatice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modificări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cursurilor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rîurilor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ale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apelor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subterane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ale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peisajelor</a:t>
                      </a:r>
                      <a:r>
                        <a:rPr lang="en-US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naturale</a:t>
                      </a:r>
                      <a:r>
                        <a:rPr lang="x-none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9795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899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357</TotalTime>
  <Words>710</Words>
  <Application>Microsoft Office PowerPoint</Application>
  <PresentationFormat>Произвольный</PresentationFormat>
  <Paragraphs>109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Легкий дым</vt:lpstr>
      <vt:lpstr>Geografia Mediului. Caracteristici generale  Tema: Mediul geografic. Structură și organizare.  Componentele mediului geografic.</vt:lpstr>
      <vt:lpstr>Слайд 2</vt:lpstr>
      <vt:lpstr>Слайд 3</vt:lpstr>
      <vt:lpstr>1.2. Mediul geografic (factorii)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</dc:title>
  <dc:creator>Diana</dc:creator>
  <cp:lastModifiedBy>Andritchi V</cp:lastModifiedBy>
  <cp:revision>43</cp:revision>
  <dcterms:created xsi:type="dcterms:W3CDTF">2020-08-23T14:06:58Z</dcterms:created>
  <dcterms:modified xsi:type="dcterms:W3CDTF">2020-08-29T10:37:30Z</dcterms:modified>
</cp:coreProperties>
</file>