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E2FC65BE-8600-46A4-9C47-DB99FA29075E}">
          <p14:sldIdLst>
            <p14:sldId id="257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892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686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8422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6472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66826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2167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136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76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970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36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885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385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541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9641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57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8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7D7C7-547D-4C73-A8DF-BDA5439E458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8C1E577-C7CA-40AF-B677-524F8FB9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370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D5B939-2045-4B73-984E-0BFEDADC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6634" y="1104900"/>
            <a:ext cx="5202766" cy="1320800"/>
          </a:xfrm>
        </p:spPr>
        <p:txBody>
          <a:bodyPr>
            <a:normAutofit/>
          </a:bodyPr>
          <a:lstStyle/>
          <a:p>
            <a:pPr algn="ctr">
              <a:lnSpc>
                <a:spcPct val="132000"/>
              </a:lnSpc>
            </a:pP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Lacurile: clasificarea, caracteristici generale, importanța.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3C4296-B0EA-4929-A435-D2F711538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0954" y="3429000"/>
            <a:ext cx="4352925" cy="3880773"/>
          </a:xfrm>
        </p:spPr>
        <p:txBody>
          <a:bodyPr/>
          <a:lstStyle/>
          <a:p>
            <a:pPr marL="0" indent="0" algn="ctr">
              <a:spcBef>
                <a:spcPts val="600"/>
              </a:spcBef>
              <a:buNone/>
            </a:pPr>
            <a: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  <a:endParaRPr lang="x-none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 - cheie: </a:t>
            </a:r>
            <a:r>
              <a:rPr lang="x-none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</a:t>
            </a:r>
          </a:p>
          <a:p>
            <a:pPr>
              <a:lnSpc>
                <a:spcPct val="114000"/>
              </a:lnSpc>
              <a:spcBef>
                <a:spcPts val="600"/>
              </a:spcBef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Geneza lacurilor</a:t>
            </a:r>
          </a:p>
          <a:p>
            <a:pPr>
              <a:lnSpc>
                <a:spcPct val="114000"/>
              </a:lnSpc>
              <a:spcBef>
                <a:spcPts val="600"/>
              </a:spcBef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Proprietățile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fizico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-chimice ale lacurilor</a:t>
            </a:r>
          </a:p>
          <a:p>
            <a:pPr>
              <a:lnSpc>
                <a:spcPct val="114000"/>
              </a:lnSpc>
              <a:spcBef>
                <a:spcPts val="600"/>
              </a:spcBef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Importanța lacurilor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8584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D5B939-2045-4B73-984E-0BFEDADC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6866" y="641899"/>
            <a:ext cx="6197601" cy="1320800"/>
          </a:xfrm>
        </p:spPr>
        <p:txBody>
          <a:bodyPr>
            <a:normAutofit/>
          </a:bodyPr>
          <a:lstStyle/>
          <a:p>
            <a:pPr algn="ctr"/>
            <a: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Noțiuni-cheie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3C4296-B0EA-4929-A435-D2F711538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6868" y="1488613"/>
            <a:ext cx="6197600" cy="38807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</a:t>
            </a:r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rezervor de apă stătătoare, acumulată în formele negative de relief.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Imagini pentru lac">
            <a:extLst>
              <a:ext uri="{FF2B5EF4-FFF2-40B4-BE49-F238E27FC236}">
                <a16:creationId xmlns:a16="http://schemas.microsoft.com/office/drawing/2014/main" xmlns="" id="{F5D414EB-8083-4590-9EC5-E0397F2B7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71" r="21104"/>
          <a:stretch/>
        </p:blipFill>
        <p:spPr bwMode="auto">
          <a:xfrm>
            <a:off x="5765801" y="2971799"/>
            <a:ext cx="2308668" cy="286873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ini pentru lac">
            <a:extLst>
              <a:ext uri="{FF2B5EF4-FFF2-40B4-BE49-F238E27FC236}">
                <a16:creationId xmlns:a16="http://schemas.microsoft.com/office/drawing/2014/main" xmlns="" id="{29359252-7341-4C4F-B4D5-81C23EBFE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6867" y="2971798"/>
            <a:ext cx="3584133" cy="286873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6478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D5B939-2045-4B73-984E-0BFEDADC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632" y="4064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Geneza lacurilor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3FB98C05-1A4C-4B9D-AB64-CFCE2ADDE3DF}"/>
              </a:ext>
            </a:extLst>
          </p:cNvPr>
          <p:cNvGrpSpPr/>
          <p:nvPr/>
        </p:nvGrpSpPr>
        <p:grpSpPr>
          <a:xfrm>
            <a:off x="1477299" y="1181100"/>
            <a:ext cx="7219333" cy="4883154"/>
            <a:chOff x="1683366" y="838200"/>
            <a:chExt cx="8308051" cy="509905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E71997EA-553A-4198-BA82-B11AAD244911}"/>
                </a:ext>
              </a:extLst>
            </p:cNvPr>
            <p:cNvSpPr/>
            <p:nvPr/>
          </p:nvSpPr>
          <p:spPr>
            <a:xfrm>
              <a:off x="3987800" y="838200"/>
              <a:ext cx="3695700" cy="889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CLASIFICAREA LACURILOR DUPĂ ORIGINEA CUVETEI LACUSTRE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C46B8CA3-69AA-4DD5-80B5-C7AA0C90A816}"/>
                </a:ext>
              </a:extLst>
            </p:cNvPr>
            <p:cNvSpPr/>
            <p:nvPr/>
          </p:nvSpPr>
          <p:spPr>
            <a:xfrm>
              <a:off x="1683366" y="2216150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Tectonice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Baical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Balhaș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Albert, Tanganyika, Malawi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C5E4733-03B2-457B-ADC0-6A26EC79AB9C}"/>
                </a:ext>
              </a:extLst>
            </p:cNvPr>
            <p:cNvSpPr/>
            <p:nvPr/>
          </p:nvSpPr>
          <p:spPr>
            <a:xfrm>
              <a:off x="6162983" y="2216150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Vulcanice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Honsyu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Masyuko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Lonor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Toporovan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03CF4335-236E-41A0-A121-33B65E1C36AE}"/>
                </a:ext>
              </a:extLst>
            </p:cNvPr>
            <p:cNvSpPr/>
            <p:nvPr/>
          </p:nvSpPr>
          <p:spPr>
            <a:xfrm>
              <a:off x="1683366" y="2978151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Eoliene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Dora, Ciad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A8C905-60F9-49E6-8743-111C93B0FE68}"/>
                </a:ext>
              </a:extLst>
            </p:cNvPr>
            <p:cNvSpPr/>
            <p:nvPr/>
          </p:nvSpPr>
          <p:spPr>
            <a:xfrm>
              <a:off x="1683366" y="3740152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Glaciare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Ladoga,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Onega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D88B366-1933-4628-B07F-B40C6931BDA7}"/>
                </a:ext>
              </a:extLst>
            </p:cNvPr>
            <p:cNvSpPr/>
            <p:nvPr/>
          </p:nvSpPr>
          <p:spPr>
            <a:xfrm>
              <a:off x="1683366" y="4502153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baraj natural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Roșu,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Sarez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BEF85F8C-A1EB-40F6-BEE3-7D6935020DB4}"/>
                </a:ext>
              </a:extLst>
            </p:cNvPr>
            <p:cNvSpPr/>
            <p:nvPr/>
          </p:nvSpPr>
          <p:spPr>
            <a:xfrm>
              <a:off x="1683366" y="5264154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acumulare fluvială 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Kahovka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Tîmleansc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1B0DF03-61D4-4B69-A63D-0619AB71F3CB}"/>
                </a:ext>
              </a:extLst>
            </p:cNvPr>
            <p:cNvSpPr/>
            <p:nvPr/>
          </p:nvSpPr>
          <p:spPr>
            <a:xfrm>
              <a:off x="6162983" y="2978151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Carstice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Crveno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x-none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Ceanî</a:t>
              </a: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Ursu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DB166A0-CD18-4807-B0E0-2FA8019C68D5}"/>
                </a:ext>
              </a:extLst>
            </p:cNvPr>
            <p:cNvSpPr/>
            <p:nvPr/>
          </p:nvSpPr>
          <p:spPr>
            <a:xfrm>
              <a:off x="6162983" y="3740152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Relicte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Caspic, Aral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7F538190-1B7D-439B-B577-080FD309C28C}"/>
                </a:ext>
              </a:extLst>
            </p:cNvPr>
            <p:cNvSpPr/>
            <p:nvPr/>
          </p:nvSpPr>
          <p:spPr>
            <a:xfrm>
              <a:off x="6162983" y="4502153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acumulare marină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Razim, Boden (Constanța)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89B7A14F-D4A1-44B7-8A7A-6AAE24A959B0}"/>
                </a:ext>
              </a:extLst>
            </p:cNvPr>
            <p:cNvSpPr/>
            <p:nvPr/>
          </p:nvSpPr>
          <p:spPr>
            <a:xfrm>
              <a:off x="6162983" y="5264154"/>
              <a:ext cx="3828434" cy="6731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Antropice</a:t>
              </a:r>
            </a:p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Porțile de Fier, Ghidighici</a:t>
              </a:r>
            </a:p>
          </p:txBody>
        </p:sp>
        <p:cxnSp>
          <p:nvCxnSpPr>
            <p:cNvPr id="18" name="Connector: Elbow 17">
              <a:extLst>
                <a:ext uri="{FF2B5EF4-FFF2-40B4-BE49-F238E27FC236}">
                  <a16:creationId xmlns:a16="http://schemas.microsoft.com/office/drawing/2014/main" xmlns="" id="{47A60C59-5B95-4A34-A201-9F87DA8930EE}"/>
                </a:ext>
              </a:extLst>
            </p:cNvPr>
            <p:cNvCxnSpPr>
              <a:stCxn id="3" idx="2"/>
              <a:endCxn id="14" idx="1"/>
            </p:cNvCxnSpPr>
            <p:nvPr/>
          </p:nvCxnSpPr>
          <p:spPr>
            <a:xfrm rot="16200000" flipH="1">
              <a:off x="4062564" y="3500285"/>
              <a:ext cx="3873504" cy="327333"/>
            </a:xfrm>
            <a:prstGeom prst="bentConnector2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87881488-D2C5-4501-810F-3533C199AE40}"/>
                </a:ext>
              </a:extLst>
            </p:cNvPr>
            <p:cNvCxnSpPr>
              <a:endCxn id="10" idx="3"/>
            </p:cNvCxnSpPr>
            <p:nvPr/>
          </p:nvCxnSpPr>
          <p:spPr>
            <a:xfrm flipH="1">
              <a:off x="5511800" y="5600704"/>
              <a:ext cx="32384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61388DFE-4A4A-4125-99EF-C910781255BE}"/>
                </a:ext>
              </a:extLst>
            </p:cNvPr>
            <p:cNvCxnSpPr>
              <a:stCxn id="9" idx="3"/>
              <a:endCxn id="13" idx="1"/>
            </p:cNvCxnSpPr>
            <p:nvPr/>
          </p:nvCxnSpPr>
          <p:spPr>
            <a:xfrm>
              <a:off x="5511800" y="4838703"/>
              <a:ext cx="6511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38B2657E-5019-4446-AC01-F0111ED5311B}"/>
                </a:ext>
              </a:extLst>
            </p:cNvPr>
            <p:cNvCxnSpPr>
              <a:stCxn id="8" idx="3"/>
              <a:endCxn id="12" idx="1"/>
            </p:cNvCxnSpPr>
            <p:nvPr/>
          </p:nvCxnSpPr>
          <p:spPr>
            <a:xfrm>
              <a:off x="5511800" y="4076702"/>
              <a:ext cx="6511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46A0E259-E123-410E-8AC9-BE335033AAC6}"/>
                </a:ext>
              </a:extLst>
            </p:cNvPr>
            <p:cNvCxnSpPr>
              <a:stCxn id="6" idx="3"/>
              <a:endCxn id="11" idx="1"/>
            </p:cNvCxnSpPr>
            <p:nvPr/>
          </p:nvCxnSpPr>
          <p:spPr>
            <a:xfrm>
              <a:off x="5511800" y="3314701"/>
              <a:ext cx="6511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7CBBA06B-7147-4035-AED2-AF14E8BAA6A5}"/>
                </a:ext>
              </a:extLst>
            </p:cNvPr>
            <p:cNvCxnSpPr>
              <a:stCxn id="4" idx="3"/>
              <a:endCxn id="5" idx="1"/>
            </p:cNvCxnSpPr>
            <p:nvPr/>
          </p:nvCxnSpPr>
          <p:spPr>
            <a:xfrm>
              <a:off x="5511800" y="2552700"/>
              <a:ext cx="65118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779811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D5B939-2045-4B73-984E-0BFEDADC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0" y="493986"/>
            <a:ext cx="6683202" cy="1320800"/>
          </a:xfrm>
        </p:spPr>
        <p:txBody>
          <a:bodyPr>
            <a:normAutofit fontScale="90000"/>
          </a:bodyPr>
          <a:lstStyle/>
          <a:p>
            <a: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Proprietățile </a:t>
            </a:r>
            <a:r>
              <a:rPr lang="x-none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fizico</a:t>
            </a:r>
            <a: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-chimice ale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apelor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lacustre</a:t>
            </a:r>
            <a: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5676BF8-D03D-4570-8773-51C457E24B56}"/>
              </a:ext>
            </a:extLst>
          </p:cNvPr>
          <p:cNvGrpSpPr/>
          <p:nvPr/>
        </p:nvGrpSpPr>
        <p:grpSpPr>
          <a:xfrm>
            <a:off x="3571050" y="1652712"/>
            <a:ext cx="3211402" cy="4135711"/>
            <a:chOff x="3672650" y="1386012"/>
            <a:chExt cx="3211402" cy="413571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CA81EE72-F5AE-4F40-B802-43D37DF79DC8}"/>
                </a:ext>
              </a:extLst>
            </p:cNvPr>
            <p:cNvSpPr/>
            <p:nvPr/>
          </p:nvSpPr>
          <p:spPr>
            <a:xfrm>
              <a:off x="4497631" y="2501900"/>
              <a:ext cx="2069771" cy="6446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Temperatura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3ED2F283-4240-4FD1-B0D5-EA6D7EF9600F}"/>
                </a:ext>
              </a:extLst>
            </p:cNvPr>
            <p:cNvSpPr/>
            <p:nvPr/>
          </p:nvSpPr>
          <p:spPr>
            <a:xfrm>
              <a:off x="4497631" y="3293641"/>
              <a:ext cx="2069771" cy="6446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Transparența apei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5C7A5B5-C7A5-46B8-A618-82A9BEF282D2}"/>
                </a:ext>
              </a:extLst>
            </p:cNvPr>
            <p:cNvSpPr/>
            <p:nvPr/>
          </p:nvSpPr>
          <p:spPr>
            <a:xfrm>
              <a:off x="4497631" y="4085382"/>
              <a:ext cx="2069771" cy="6446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Culoarea apei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DD0D11C4-04BF-4D75-A5F1-9AEC4B3A18AC}"/>
                </a:ext>
              </a:extLst>
            </p:cNvPr>
            <p:cNvSpPr/>
            <p:nvPr/>
          </p:nvSpPr>
          <p:spPr>
            <a:xfrm>
              <a:off x="4497631" y="4877123"/>
              <a:ext cx="2069771" cy="6446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x-none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Compoziția chimică</a:t>
              </a:r>
            </a:p>
          </p:txBody>
        </p: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xmlns="" id="{9A007925-3C05-4711-AC67-A696230A3E60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 rot="16200000" flipH="1">
              <a:off x="2716809" y="3418601"/>
              <a:ext cx="3166962" cy="39468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5E740DC4-C933-4F0F-9F71-1E4B8CF72F53}"/>
                </a:ext>
              </a:extLst>
            </p:cNvPr>
            <p:cNvCxnSpPr>
              <a:endCxn id="6" idx="1"/>
            </p:cNvCxnSpPr>
            <p:nvPr/>
          </p:nvCxnSpPr>
          <p:spPr>
            <a:xfrm>
              <a:off x="4102949" y="4407682"/>
              <a:ext cx="39468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D3C9D80B-F47D-42C6-BC6F-8A563CCB756B}"/>
                </a:ext>
              </a:extLst>
            </p:cNvPr>
            <p:cNvCxnSpPr/>
            <p:nvPr/>
          </p:nvCxnSpPr>
          <p:spPr>
            <a:xfrm>
              <a:off x="4102949" y="3638948"/>
              <a:ext cx="39468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xmlns="" id="{DF734F4A-DB58-4435-8D8F-C4D33262F31D}"/>
                </a:ext>
              </a:extLst>
            </p:cNvPr>
            <p:cNvCxnSpPr/>
            <p:nvPr/>
          </p:nvCxnSpPr>
          <p:spPr>
            <a:xfrm>
              <a:off x="4102949" y="2824200"/>
              <a:ext cx="39468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4F6A78D8-6923-4149-9807-E7691E8FACDE}"/>
                </a:ext>
              </a:extLst>
            </p:cNvPr>
            <p:cNvSpPr/>
            <p:nvPr/>
          </p:nvSpPr>
          <p:spPr>
            <a:xfrm>
              <a:off x="3672650" y="1386012"/>
              <a:ext cx="3211402" cy="85135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PROPRIETĂȚILE FIZICO-CHIMICE ALE </a:t>
              </a:r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APELOR LACUSTRE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51528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D5B939-2045-4B73-984E-0BFEDADC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552" y="477520"/>
            <a:ext cx="7356032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</a:t>
            </a:r>
            <a:r>
              <a:rPr lang="x-none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ța lacurilor în natură și în viața omului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5A20B624-DFC1-46CB-A272-81EFC2D26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6795096"/>
              </p:ext>
            </p:extLst>
          </p:nvPr>
        </p:nvGraphicFramePr>
        <p:xfrm>
          <a:off x="1767552" y="1397000"/>
          <a:ext cx="7356032" cy="452120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337848">
                  <a:extLst>
                    <a:ext uri="{9D8B030D-6E8A-4147-A177-3AD203B41FA5}">
                      <a16:colId xmlns:a16="http://schemas.microsoft.com/office/drawing/2014/main" xmlns="" val="2174085926"/>
                    </a:ext>
                  </a:extLst>
                </a:gridCol>
                <a:gridCol w="4018184">
                  <a:extLst>
                    <a:ext uri="{9D8B030D-6E8A-4147-A177-3AD203B41FA5}">
                      <a16:colId xmlns:a16="http://schemas.microsoft.com/office/drawing/2014/main" xmlns="" val="1873223024"/>
                    </a:ext>
                  </a:extLst>
                </a:gridCol>
              </a:tblGrid>
              <a:tr h="499727">
                <a:tc gridSpan="2">
                  <a:txBody>
                    <a:bodyPr/>
                    <a:lstStyle/>
                    <a:p>
                      <a:pPr algn="ctr"/>
                      <a:r>
                        <a:rPr lang="x-none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IMPORTANȚA LACURILOR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6287633"/>
                  </a:ext>
                </a:extLst>
              </a:tr>
              <a:tr h="45868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natură</a:t>
                      </a:r>
                      <a:endParaRPr lang="x-non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r>
                        <a:rPr lang="en-US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economie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25112528"/>
                  </a:ext>
                </a:extLst>
              </a:tr>
              <a:tr h="3562787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14000"/>
                        </a:lnSpc>
                        <a:spcBef>
                          <a:spcPts val="300"/>
                        </a:spcBef>
                        <a:buFont typeface="+mj-lt"/>
                        <a:buAutoNum type="arabicPeriod"/>
                      </a:pPr>
                      <a:r>
                        <a:rPr lang="x-none" sz="14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ărește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umiditatea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aerului</a:t>
                      </a:r>
                      <a:r>
                        <a:rPr lang="x-none" sz="14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1400" b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lnSpc>
                          <a:spcPct val="114000"/>
                        </a:lnSpc>
                        <a:spcBef>
                          <a:spcPts val="300"/>
                        </a:spcBef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x-none" sz="1400" b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lnSpc>
                          <a:spcPct val="114000"/>
                        </a:lnSpc>
                        <a:spcBef>
                          <a:spcPts val="300"/>
                        </a:spcBef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x-non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o-RO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o-RO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o-RO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x-non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olosite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navigație</a:t>
                      </a:r>
                      <a:r>
                        <a:rPr lang="x-non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x-non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urse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importante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pește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x-none" sz="1400" b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  <a:p>
                      <a:pPr marL="342900" indent="-342900" algn="l">
                        <a:lnSpc>
                          <a:spcPct val="114000"/>
                        </a:lnSpc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ro-RO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                                                                                               </a:t>
                      </a:r>
                      <a:endParaRPr lang="x-non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7805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2821279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145</TotalTime>
  <Words>187</Words>
  <Application>Microsoft Office PowerPoint</Application>
  <PresentationFormat>Произвольный</PresentationFormat>
  <Paragraphs>55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Facet</vt:lpstr>
      <vt:lpstr>Tema: Lacurile: clasificarea, caracteristici generale, importanța.</vt:lpstr>
      <vt:lpstr>Noțiuni-cheie</vt:lpstr>
      <vt:lpstr>Geneza lacurilor</vt:lpstr>
      <vt:lpstr>Proprietățile fizico-chimice ale apelor lacustre  </vt:lpstr>
      <vt:lpstr>Importanța lacurilor în natură și în viața omului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Lacurile: clasificarea, caracteristici generale, importanța.</dc:title>
  <dc:creator>Diana</dc:creator>
  <cp:lastModifiedBy>Andritchi V</cp:lastModifiedBy>
  <cp:revision>61</cp:revision>
  <dcterms:created xsi:type="dcterms:W3CDTF">2021-02-19T22:24:31Z</dcterms:created>
  <dcterms:modified xsi:type="dcterms:W3CDTF">2021-02-20T16:27:28Z</dcterms:modified>
</cp:coreProperties>
</file>