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6" r:id="rId2"/>
    <p:sldId id="258" r:id="rId3"/>
    <p:sldId id="259" r:id="rId4"/>
    <p:sldId id="268" r:id="rId5"/>
    <p:sldId id="269" r:id="rId6"/>
    <p:sldId id="270" r:id="rId7"/>
    <p:sldId id="271" r:id="rId8"/>
    <p:sldId id="27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94693" autoAdjust="0"/>
  </p:normalViewPr>
  <p:slideViewPr>
    <p:cSldViewPr>
      <p:cViewPr varScale="1">
        <p:scale>
          <a:sx n="69" d="100"/>
          <a:sy n="69" d="100"/>
        </p:scale>
        <p:origin x="193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E21095-06D7-41D0-843D-00C7136E6E61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B3ADFC-E6FA-4F56-9FCE-46F468E0AE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B3ADFC-E6FA-4F56-9FCE-46F468E0AED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566B-BCC3-424D-AA02-846199DC6E86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981F8-3E83-4D12-8AB3-2A00E1DF7E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566B-BCC3-424D-AA02-846199DC6E86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981F8-3E83-4D12-8AB3-2A00E1DF7E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566B-BCC3-424D-AA02-846199DC6E86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981F8-3E83-4D12-8AB3-2A00E1DF7E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566B-BCC3-424D-AA02-846199DC6E86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981F8-3E83-4D12-8AB3-2A00E1DF7E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566B-BCC3-424D-AA02-846199DC6E86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981F8-3E83-4D12-8AB3-2A00E1DF7E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566B-BCC3-424D-AA02-846199DC6E86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981F8-3E83-4D12-8AB3-2A00E1DF7E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566B-BCC3-424D-AA02-846199DC6E86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981F8-3E83-4D12-8AB3-2A00E1DF7E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566B-BCC3-424D-AA02-846199DC6E86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981F8-3E83-4D12-8AB3-2A00E1DF7E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566B-BCC3-424D-AA02-846199DC6E86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981F8-3E83-4D12-8AB3-2A00E1DF7E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566B-BCC3-424D-AA02-846199DC6E86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981F8-3E83-4D12-8AB3-2A00E1DF7E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566B-BCC3-424D-AA02-846199DC6E86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981F8-3E83-4D12-8AB3-2A00E1DF7E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A278566B-BCC3-424D-AA02-846199DC6E86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9F981F8-3E83-4D12-8AB3-2A00E1DF7E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o-RO" smtClean="0"/>
              <a:t>Unitatea de invățare</a:t>
            </a:r>
            <a:r>
              <a:rPr lang="en-US" smtClean="0"/>
              <a:t>:</a:t>
            </a:r>
            <a:br>
              <a:rPr lang="en-US" smtClean="0"/>
            </a:br>
            <a:r>
              <a:rPr lang="ro-RO" smtClean="0"/>
              <a:t>             </a:t>
            </a:r>
            <a:r>
              <a:rPr lang="en-US" smtClean="0"/>
              <a:t>Biosfera </a:t>
            </a:r>
            <a:r>
              <a:rPr lang="ro-RO" smtClean="0"/>
              <a:t>și</a:t>
            </a:r>
            <a:r>
              <a:rPr lang="en-US" smtClean="0"/>
              <a:t> </a:t>
            </a:r>
            <a:r>
              <a:rPr lang="ro-RO" smtClean="0"/>
              <a:t>S</a:t>
            </a:r>
            <a:r>
              <a:rPr lang="en-US" smtClean="0"/>
              <a:t>olul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1850063"/>
            <a:ext cx="7406640" cy="4682541"/>
          </a:xfrm>
        </p:spPr>
        <p:txBody>
          <a:bodyPr>
            <a:normAutofit/>
          </a:bodyPr>
          <a:lstStyle/>
          <a:p>
            <a:r>
              <a:rPr lang="ro-RO" dirty="0" smtClean="0"/>
              <a:t>Tema</a:t>
            </a:r>
            <a:r>
              <a:rPr lang="en-US" dirty="0" smtClean="0"/>
              <a:t>:</a:t>
            </a:r>
            <a:r>
              <a:rPr lang="en-US" dirty="0" err="1" smtClean="0"/>
              <a:t>Biosfera.Solul.Factori</a:t>
            </a:r>
            <a:r>
              <a:rPr lang="en-US" dirty="0" smtClean="0"/>
              <a:t> de </a:t>
            </a:r>
            <a:r>
              <a:rPr lang="en-US" dirty="0" err="1" smtClean="0"/>
              <a:t>pedogenez</a:t>
            </a:r>
            <a:r>
              <a:rPr lang="ro-RO" dirty="0" smtClean="0"/>
              <a:t>ă</a:t>
            </a:r>
          </a:p>
          <a:p>
            <a:pPr algn="ctr"/>
            <a:r>
              <a:rPr lang="ro-RO" sz="2800" dirty="0" smtClean="0">
                <a:solidFill>
                  <a:srgbClr val="FF0000"/>
                </a:solidFill>
              </a:rPr>
              <a:t>Planul lectiei</a:t>
            </a:r>
            <a:r>
              <a:rPr lang="en-US" sz="2800" dirty="0" smtClean="0">
                <a:solidFill>
                  <a:srgbClr val="FF0000"/>
                </a:solidFill>
              </a:rPr>
              <a:t>:</a:t>
            </a:r>
          </a:p>
          <a:p>
            <a:r>
              <a:rPr lang="ro-RO" sz="1800" dirty="0" smtClean="0"/>
              <a:t>1.Notiunele de biosferă,sol,pedogeneză</a:t>
            </a:r>
            <a:r>
              <a:rPr lang="en-US" sz="1800" dirty="0" smtClean="0"/>
              <a:t>.</a:t>
            </a:r>
          </a:p>
          <a:p>
            <a:r>
              <a:rPr lang="ro-RO" sz="1800" dirty="0" smtClean="0"/>
              <a:t>2.Principalele caracteristici ale domeniului acvatic (biosfera marină</a:t>
            </a:r>
            <a:r>
              <a:rPr lang="ro-RO" sz="1800" dirty="0" smtClean="0"/>
              <a:t>).</a:t>
            </a:r>
            <a:endParaRPr lang="en-US" sz="1800" dirty="0" smtClean="0"/>
          </a:p>
          <a:p>
            <a:r>
              <a:rPr lang="ro-RO" sz="1800" dirty="0" smtClean="0"/>
              <a:t>3.Principalele caracteristici ale domeniului continental(biosfera continentala</a:t>
            </a:r>
            <a:r>
              <a:rPr lang="ro-RO" sz="1800" dirty="0" smtClean="0"/>
              <a:t>.</a:t>
            </a:r>
            <a:endParaRPr lang="ro-RO" sz="1800" dirty="0" smtClean="0"/>
          </a:p>
          <a:p>
            <a:r>
              <a:rPr lang="ro-RO" sz="1800" dirty="0" smtClean="0"/>
              <a:t>4.Factorii de pedogeneză și caracteristicile lor</a:t>
            </a:r>
            <a:r>
              <a:rPr lang="ro-RO" sz="1800" dirty="0" smtClean="0"/>
              <a:t>.</a:t>
            </a:r>
            <a:endParaRPr lang="ro-RO" sz="1800" dirty="0" smtClean="0"/>
          </a:p>
          <a:p>
            <a:endParaRPr lang="en-US" sz="2800" dirty="0" smtClean="0"/>
          </a:p>
          <a:p>
            <a:endParaRPr lang="ro-RO" sz="2800" dirty="0" smtClean="0"/>
          </a:p>
          <a:p>
            <a:endParaRPr lang="en-US" sz="2800" dirty="0" smtClean="0"/>
          </a:p>
          <a:p>
            <a:endParaRPr lang="ro-RO" sz="2800" dirty="0" smtClean="0"/>
          </a:p>
          <a:p>
            <a:endParaRPr lang="en-US" sz="2800" dirty="0" smtClean="0">
              <a:solidFill>
                <a:srgbClr val="FF0000"/>
              </a:solidFill>
            </a:endParaRPr>
          </a:p>
          <a:p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 Principalele noțiuni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o-RO" sz="2400" dirty="0" smtClean="0"/>
              <a:t>1.</a:t>
            </a:r>
            <a:r>
              <a:rPr lang="en-US" sz="2400" b="1" dirty="0" err="1" smtClean="0"/>
              <a:t>Biosfer</a:t>
            </a:r>
            <a:r>
              <a:rPr lang="ro-RO" sz="2400" b="1" dirty="0" smtClean="0"/>
              <a:t>a</a:t>
            </a:r>
            <a:r>
              <a:rPr lang="ro-RO" sz="2400" dirty="0" smtClean="0"/>
              <a:t>-reprezintă învelișul viu al Pâmântului.</a:t>
            </a:r>
          </a:p>
          <a:p>
            <a:pPr>
              <a:buNone/>
            </a:pPr>
            <a:r>
              <a:rPr lang="ro-RO" sz="2400" dirty="0" smtClean="0"/>
              <a:t>2</a:t>
            </a:r>
            <a:r>
              <a:rPr lang="ro-RO" sz="2400" b="1" dirty="0" smtClean="0"/>
              <a:t>.Sol-</a:t>
            </a:r>
            <a:r>
              <a:rPr lang="ro-RO" sz="2400" dirty="0" smtClean="0"/>
              <a:t>un corp natural ,care s-a format la suprafața scoarței terestre,ca urmare a alterări rocilor sub acțiunea agenților climatice,hidrici și biotici și care a evaluat în timp.</a:t>
            </a:r>
          </a:p>
          <a:p>
            <a:pPr>
              <a:buNone/>
            </a:pPr>
            <a:r>
              <a:rPr lang="ro-RO" sz="2400" dirty="0" smtClean="0"/>
              <a:t>3</a:t>
            </a:r>
            <a:r>
              <a:rPr lang="ro-RO" sz="2400" b="1" dirty="0" smtClean="0"/>
              <a:t>.Pedogeneză-</a:t>
            </a:r>
            <a:r>
              <a:rPr lang="ro-RO" sz="2400" dirty="0" smtClean="0"/>
              <a:t>proces de formare și evoluția a solului ca urmare a acțiunii factorilor pegodenetici.</a:t>
            </a: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smtClean="0"/>
              <a:t>Principalele caracteristici ale domeniului acvatic.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447800"/>
            <a:ext cx="7518922" cy="4800600"/>
          </a:xfrm>
        </p:spPr>
        <p:txBody>
          <a:bodyPr>
            <a:normAutofit/>
          </a:bodyPr>
          <a:lstStyle/>
          <a:p>
            <a:r>
              <a:rPr lang="ro-RO" sz="2400" dirty="0" smtClean="0"/>
              <a:t>Domeniul acvatic (biosfera marină),include totalitatea organismelor din mediul acvatic.</a:t>
            </a:r>
          </a:p>
          <a:p>
            <a:endParaRPr lang="ro-RO" sz="2400" dirty="0" smtClean="0"/>
          </a:p>
          <a:p>
            <a:pPr>
              <a:buNone/>
            </a:pPr>
            <a:r>
              <a:rPr lang="ro-RO" sz="1600" dirty="0" smtClean="0"/>
              <a:t>Presiunea</a:t>
            </a:r>
          </a:p>
          <a:p>
            <a:pPr>
              <a:buNone/>
            </a:pPr>
            <a:r>
              <a:rPr lang="ro-RO" dirty="0" smtClean="0"/>
              <a:t>                                                  </a:t>
            </a:r>
            <a:r>
              <a:rPr lang="ro-RO" sz="1600" dirty="0" smtClean="0"/>
              <a:t>Dinamica apei</a:t>
            </a:r>
            <a:endParaRPr lang="ro-RO" dirty="0" smtClean="0"/>
          </a:p>
          <a:p>
            <a:pPr>
              <a:buNone/>
            </a:pPr>
            <a:r>
              <a:rPr lang="ro-RO" sz="1600" dirty="0" smtClean="0"/>
              <a:t>Salinitatea apei</a:t>
            </a:r>
            <a:r>
              <a:rPr lang="ro-RO" dirty="0" smtClean="0"/>
              <a:t>                                           </a:t>
            </a:r>
          </a:p>
          <a:p>
            <a:pPr>
              <a:buNone/>
            </a:pPr>
            <a:endParaRPr lang="ro-RO" dirty="0" smtClean="0"/>
          </a:p>
          <a:p>
            <a:pPr>
              <a:buNone/>
            </a:pPr>
            <a:r>
              <a:rPr lang="ro-RO" sz="2000" dirty="0" smtClean="0"/>
              <a:t>                             Temperatura apei     Luminozitatea apei                  </a:t>
            </a:r>
          </a:p>
          <a:p>
            <a:pPr>
              <a:buNone/>
            </a:pPr>
            <a:r>
              <a:rPr lang="ro-RO" dirty="0" smtClean="0"/>
              <a:t>                                    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3385751" y="2780928"/>
            <a:ext cx="3130465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o-RO" sz="1400" dirty="0" smtClean="0"/>
              <a:t>Factori care influențeaza asupra răspăndirii organismelor acvatice</a:t>
            </a:r>
          </a:p>
        </p:txBody>
      </p:sp>
      <p:cxnSp>
        <p:nvCxnSpPr>
          <p:cNvPr id="9" name="Прямая со стрелкой 8"/>
          <p:cNvCxnSpPr>
            <a:stCxn id="7" idx="4"/>
          </p:cNvCxnSpPr>
          <p:nvPr/>
        </p:nvCxnSpPr>
        <p:spPr>
          <a:xfrm>
            <a:off x="4950984" y="4005064"/>
            <a:ext cx="16432" cy="8305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7" idx="5"/>
          </p:cNvCxnSpPr>
          <p:nvPr/>
        </p:nvCxnSpPr>
        <p:spPr>
          <a:xfrm>
            <a:off x="6084168" y="3861048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7" idx="6"/>
          </p:cNvCxnSpPr>
          <p:nvPr/>
        </p:nvCxnSpPr>
        <p:spPr>
          <a:xfrm>
            <a:off x="6516216" y="3392996"/>
            <a:ext cx="700130" cy="421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7" idx="2"/>
          </p:cNvCxnSpPr>
          <p:nvPr/>
        </p:nvCxnSpPr>
        <p:spPr>
          <a:xfrm flipH="1" flipV="1">
            <a:off x="2636108" y="2990335"/>
            <a:ext cx="749643" cy="4026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7" idx="3"/>
          </p:cNvCxnSpPr>
          <p:nvPr/>
        </p:nvCxnSpPr>
        <p:spPr>
          <a:xfrm flipH="1">
            <a:off x="3097427" y="3825794"/>
            <a:ext cx="746770" cy="1036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2400" dirty="0" smtClean="0"/>
              <a:t>În mediul acvatic deosebim 3 grupe de organisme.</a:t>
            </a:r>
            <a:endParaRPr lang="ru-RU" sz="24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49" cy="246888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4997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97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997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o-RO" dirty="0" smtClean="0"/>
                        <a:t>Grupele</a:t>
                      </a:r>
                      <a:r>
                        <a:rPr lang="ro-RO" baseline="0" dirty="0" smtClean="0"/>
                        <a:t> de organisme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 smtClean="0"/>
                        <a:t>Adaptările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 smtClean="0"/>
                        <a:t>Exemplu</a:t>
                      </a:r>
                      <a:r>
                        <a:rPr lang="ro-RO" baseline="0" dirty="0" smtClean="0"/>
                        <a:t> de organisme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o-RO" dirty="0" smtClean="0"/>
                        <a:t>Plancton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dirty="0" smtClean="0"/>
                        <a:t>-deplasează</a:t>
                      </a:r>
                      <a:r>
                        <a:rPr lang="ro-RO" sz="1400" baseline="0" dirty="0" smtClean="0"/>
                        <a:t> pasiv</a:t>
                      </a:r>
                    </a:p>
                    <a:p>
                      <a:r>
                        <a:rPr lang="ro-RO" sz="1400" baseline="0" dirty="0" smtClean="0"/>
                        <a:t>-purtate de valuri</a:t>
                      </a:r>
                    </a:p>
                    <a:p>
                      <a:r>
                        <a:rPr lang="ro-RO" sz="1400" baseline="0" dirty="0" smtClean="0"/>
                        <a:t>-nu au organe de fixa</a:t>
                      </a:r>
                      <a:endParaRPr lang="ro-RO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600" dirty="0" smtClean="0"/>
                        <a:t>crustace,infuzorii,meduze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o-RO" dirty="0" smtClean="0"/>
                        <a:t>Nectonul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dirty="0" smtClean="0"/>
                        <a:t>-bune</a:t>
                      </a:r>
                      <a:r>
                        <a:rPr lang="ro-RO" sz="1400" baseline="0" dirty="0" smtClean="0"/>
                        <a:t> înotătoare</a:t>
                      </a:r>
                    </a:p>
                    <a:p>
                      <a:r>
                        <a:rPr lang="ro-RO" sz="1400" baseline="0" dirty="0" smtClean="0"/>
                        <a:t>-corp fusiform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600" dirty="0" smtClean="0"/>
                        <a:t>Pești,balene,delfini,moluște</a:t>
                      </a:r>
                      <a:r>
                        <a:rPr lang="ro-RO" sz="1600" baseline="0" dirty="0" smtClean="0"/>
                        <a:t> ,crustacee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o-RO" dirty="0" smtClean="0"/>
                        <a:t>Bentonul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dirty="0" smtClean="0"/>
                        <a:t>-viețuiesc</a:t>
                      </a:r>
                      <a:r>
                        <a:rPr lang="ro-RO" sz="1400" baseline="0" dirty="0" smtClean="0"/>
                        <a:t> pe fundul oceanului</a:t>
                      </a:r>
                    </a:p>
                    <a:p>
                      <a:r>
                        <a:rPr lang="ro-RO" sz="1400" baseline="0" dirty="0" smtClean="0"/>
                        <a:t>-au organe de fixare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600" dirty="0" smtClean="0"/>
                        <a:t>Alge,pești bentonici,corali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sz="2400" dirty="0" smtClean="0"/>
              <a:t>În funcție de adâncimea ,în Oceanul Planetar se evdențiaza,o zonalitate pe verticala în repartiția organismelor.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2672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99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9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98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98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98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o-RO" sz="2000" dirty="0" smtClean="0"/>
                        <a:t>Zonele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 smtClean="0"/>
                        <a:t>Adâncimi</a:t>
                      </a:r>
                      <a:r>
                        <a:rPr lang="ro-RO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 smtClean="0"/>
                        <a:t>Condiții</a:t>
                      </a:r>
                      <a:r>
                        <a:rPr lang="ro-RO" baseline="0" dirty="0" smtClean="0"/>
                        <a:t> fizico-geografice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 smtClean="0"/>
                        <a:t>Exemplu</a:t>
                      </a:r>
                      <a:r>
                        <a:rPr lang="ro-RO" baseline="0" dirty="0" smtClean="0"/>
                        <a:t> de organisme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 smtClean="0"/>
                        <a:t>Adaptările</a:t>
                      </a:r>
                      <a:r>
                        <a:rPr lang="ro-RO" baseline="0" dirty="0" smtClean="0"/>
                        <a:t> organismu-lui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o-RO" dirty="0" smtClean="0"/>
                        <a:t>Zona litorală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dirty="0" smtClean="0"/>
                        <a:t>-până</a:t>
                      </a:r>
                      <a:r>
                        <a:rPr lang="ro-RO" sz="1400" baseline="0" dirty="0" smtClean="0"/>
                        <a:t> 20-30 cm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dirty="0" smtClean="0"/>
                        <a:t>-apa agitată</a:t>
                      </a:r>
                    </a:p>
                    <a:p>
                      <a:r>
                        <a:rPr lang="ro-RO" sz="1400" dirty="0" smtClean="0"/>
                        <a:t>-valori puternice</a:t>
                      </a:r>
                    </a:p>
                    <a:p>
                      <a:r>
                        <a:rPr lang="ro-RO" sz="1400" dirty="0" smtClean="0"/>
                        <a:t>-marele</a:t>
                      </a:r>
                    </a:p>
                    <a:p>
                      <a:r>
                        <a:rPr lang="ro-RO" sz="1400" dirty="0" smtClean="0"/>
                        <a:t>-temperatura</a:t>
                      </a:r>
                      <a:r>
                        <a:rPr lang="ro-RO" sz="1400" baseline="0" dirty="0" smtClean="0"/>
                        <a:t> si salinitatea variază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o-RO" dirty="0" smtClean="0"/>
                        <a:t>Zona neritică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dirty="0" smtClean="0"/>
                        <a:t>-pănă 450</a:t>
                      </a:r>
                      <a:r>
                        <a:rPr lang="ro-RO" sz="1400" baseline="0" dirty="0" smtClean="0"/>
                        <a:t> m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dirty="0" smtClean="0"/>
                        <a:t>alge</a:t>
                      </a:r>
                      <a:r>
                        <a:rPr lang="ro-RO" sz="1400" baseline="0" dirty="0" smtClean="0"/>
                        <a:t> verzi,algr rosii,alge brune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o-RO" dirty="0" smtClean="0"/>
                        <a:t>Zona batială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dirty="0" smtClean="0"/>
                        <a:t>450-2900 m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dirty="0" smtClean="0"/>
                        <a:t>-lumina</a:t>
                      </a:r>
                      <a:r>
                        <a:rPr lang="ro-RO" sz="1400" baseline="0" dirty="0" smtClean="0"/>
                        <a:t> nu pătrunde,și salinitatea constantă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o-RO" dirty="0" smtClean="0"/>
                        <a:t>Zona abisală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dirty="0" smtClean="0"/>
                        <a:t>De la 2900 m pănă</a:t>
                      </a:r>
                      <a:r>
                        <a:rPr lang="ro-RO" sz="1400" baseline="0" dirty="0" smtClean="0"/>
                        <a:t> la cele mai mari adăncimi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400" dirty="0" smtClean="0"/>
                        <a:t>-lumina lipsește</a:t>
                      </a:r>
                    </a:p>
                    <a:p>
                      <a:r>
                        <a:rPr lang="ro-RO" sz="1400" dirty="0" smtClean="0"/>
                        <a:t>-salinitate</a:t>
                      </a:r>
                      <a:r>
                        <a:rPr lang="ro-RO" sz="1400" baseline="0" dirty="0" smtClean="0"/>
                        <a:t> constanta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ro-RO" sz="1400" dirty="0" smtClean="0"/>
                        <a:t>organe</a:t>
                      </a:r>
                      <a:r>
                        <a:rPr lang="ro-RO" sz="1400" baseline="0" dirty="0" smtClean="0"/>
                        <a:t> tactile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ro-RO" sz="1400" baseline="0" dirty="0" smtClean="0"/>
                        <a:t>-organe de vaz slab dezvoltate.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2800" dirty="0" smtClean="0"/>
              <a:t>Principalele caracteristici ale domeniului continental (biosfera continentală)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36822" y="1447800"/>
            <a:ext cx="7924800" cy="48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o-RO" sz="2000" b="1" i="1" dirty="0" smtClean="0"/>
              <a:t>Domeniul continental </a:t>
            </a:r>
            <a:r>
              <a:rPr lang="ro-RO" sz="2000" dirty="0" smtClean="0"/>
              <a:t>(biosfera continentală) include totalitatea organismelor vii de pe uscat.</a:t>
            </a:r>
          </a:p>
          <a:p>
            <a:pPr>
              <a:buNone/>
            </a:pPr>
            <a:endParaRPr lang="ro-RO" sz="2000" b="1" i="1" dirty="0" smtClean="0"/>
          </a:p>
          <a:p>
            <a:pPr>
              <a:buNone/>
            </a:pPr>
            <a:r>
              <a:rPr lang="ro-RO" sz="2000" b="1" i="1" dirty="0" smtClean="0"/>
              <a:t>                                                                                </a:t>
            </a:r>
            <a:r>
              <a:rPr lang="ro-RO" sz="1600" dirty="0" smtClean="0"/>
              <a:t>climatici(aerul,lumina)</a:t>
            </a:r>
            <a:endParaRPr lang="ro-RO" sz="2000" b="1" i="1" dirty="0" smtClean="0"/>
          </a:p>
          <a:p>
            <a:pPr>
              <a:buNone/>
            </a:pPr>
            <a:r>
              <a:rPr lang="ro-RO" sz="2000" b="1" i="1" dirty="0" smtClean="0"/>
              <a:t>                                                                               </a:t>
            </a:r>
          </a:p>
          <a:p>
            <a:pPr>
              <a:buNone/>
            </a:pPr>
            <a:r>
              <a:rPr lang="ro-RO" sz="1600" dirty="0" smtClean="0"/>
              <a:t>Factorul antropic</a:t>
            </a:r>
          </a:p>
          <a:p>
            <a:pPr>
              <a:buNone/>
            </a:pPr>
            <a:endParaRPr lang="ro-RO" sz="2000" b="1" i="1" dirty="0" smtClean="0"/>
          </a:p>
          <a:p>
            <a:pPr>
              <a:buNone/>
            </a:pPr>
            <a:r>
              <a:rPr lang="ro-RO" sz="2000" b="1" i="1" dirty="0" smtClean="0"/>
              <a:t>                                                                                       </a:t>
            </a:r>
            <a:r>
              <a:rPr lang="ro-RO" sz="1600" dirty="0" smtClean="0"/>
              <a:t>Factorii edafici</a:t>
            </a:r>
            <a:endParaRPr lang="ro-RO" sz="2000" b="1" i="1" dirty="0" smtClean="0"/>
          </a:p>
          <a:p>
            <a:pPr>
              <a:buNone/>
            </a:pPr>
            <a:endParaRPr lang="ro-RO" sz="2000" b="1" i="1" dirty="0" smtClean="0"/>
          </a:p>
          <a:p>
            <a:pPr>
              <a:buNone/>
            </a:pPr>
            <a:r>
              <a:rPr lang="ro-RO" sz="2000" b="1" i="1" dirty="0" smtClean="0"/>
              <a:t>                                            </a:t>
            </a:r>
            <a:r>
              <a:rPr lang="ro-RO" sz="1600" dirty="0" smtClean="0"/>
              <a:t>Factori geomorfologici</a:t>
            </a:r>
            <a:endParaRPr lang="ro-RO" sz="2000" b="1" i="1" dirty="0" smtClean="0"/>
          </a:p>
        </p:txBody>
      </p:sp>
      <p:sp>
        <p:nvSpPr>
          <p:cNvPr id="4" name="Овал 3"/>
          <p:cNvSpPr/>
          <p:nvPr/>
        </p:nvSpPr>
        <p:spPr>
          <a:xfrm>
            <a:off x="3707904" y="2734963"/>
            <a:ext cx="3088314" cy="1608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o-RO" sz="1600" dirty="0" smtClean="0"/>
              <a:t>Factori care influențiaza asupra raspăndiri organismelor vii de pe uscat</a:t>
            </a:r>
          </a:p>
        </p:txBody>
      </p:sp>
      <p:cxnSp>
        <p:nvCxnSpPr>
          <p:cNvPr id="6" name="Прямая со стрелкой 5"/>
          <p:cNvCxnSpPr>
            <a:stCxn id="4" idx="7"/>
          </p:cNvCxnSpPr>
          <p:nvPr/>
        </p:nvCxnSpPr>
        <p:spPr>
          <a:xfrm flipV="1">
            <a:off x="6343945" y="2767914"/>
            <a:ext cx="551125" cy="2025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2899719" y="3459892"/>
            <a:ext cx="808185" cy="411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220072" y="4365104"/>
            <a:ext cx="19193" cy="5364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6732240" y="3861048"/>
            <a:ext cx="615911" cy="3155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2800" dirty="0" smtClean="0"/>
              <a:t>Factorii de predogeneză 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23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9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o-RO" dirty="0" smtClean="0"/>
                        <a:t>Factorii de pedogeneză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 smtClean="0"/>
                        <a:t>Rolul fiecarui factor in formarea solului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o-RO" dirty="0" smtClean="0"/>
                        <a:t> Rocile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200" dirty="0" smtClean="0"/>
                        <a:t>1.Determina intensitatea de formare a solului.</a:t>
                      </a:r>
                    </a:p>
                    <a:p>
                      <a:r>
                        <a:rPr lang="ro-RO" sz="1200" dirty="0" smtClean="0"/>
                        <a:t>2.Servesc ca</a:t>
                      </a:r>
                      <a:r>
                        <a:rPr lang="ro-RO" sz="1200" baseline="0" dirty="0" smtClean="0"/>
                        <a:t> sursă de formare a pârții mineralogici a solui.</a:t>
                      </a:r>
                      <a:endParaRPr lang="ro-RO" sz="1200" dirty="0" smtClean="0"/>
                    </a:p>
                    <a:p>
                      <a:r>
                        <a:rPr lang="ro-RO" sz="1200" dirty="0" smtClean="0"/>
                        <a:t>3.Pe</a:t>
                      </a:r>
                      <a:r>
                        <a:rPr lang="ro-RO" sz="1200" baseline="0" dirty="0" smtClean="0"/>
                        <a:t> diferite tipuri de roci se formează diferite tipuri de soluri.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o-RO" dirty="0" smtClean="0"/>
                        <a:t>Clima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200" dirty="0" smtClean="0"/>
                        <a:t>1.</a:t>
                      </a:r>
                    </a:p>
                    <a:p>
                      <a:r>
                        <a:rPr lang="ro-RO" sz="1200" dirty="0" smtClean="0"/>
                        <a:t>2.</a:t>
                      </a:r>
                    </a:p>
                    <a:p>
                      <a:r>
                        <a:rPr lang="ro-RO" sz="1200" dirty="0" smtClean="0"/>
                        <a:t>3.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o-RO" dirty="0" smtClean="0"/>
                        <a:t>Relieful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200" dirty="0" smtClean="0"/>
                        <a:t>1</a:t>
                      </a:r>
                      <a:r>
                        <a:rPr lang="ro-RO" sz="1400" dirty="0" smtClean="0"/>
                        <a:t>.</a:t>
                      </a:r>
                    </a:p>
                    <a:p>
                      <a:r>
                        <a:rPr lang="ro-RO" sz="1200" dirty="0" smtClean="0"/>
                        <a:t>2</a:t>
                      </a:r>
                    </a:p>
                    <a:p>
                      <a:r>
                        <a:rPr lang="ro-RO" sz="1200" dirty="0" smtClean="0"/>
                        <a:t>3.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o-RO" dirty="0" smtClean="0"/>
                        <a:t>Organismele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200" dirty="0" smtClean="0"/>
                        <a:t>1.</a:t>
                      </a:r>
                    </a:p>
                    <a:p>
                      <a:r>
                        <a:rPr lang="ro-RO" sz="1200" dirty="0" smtClean="0"/>
                        <a:t>2.</a:t>
                      </a:r>
                    </a:p>
                    <a:p>
                      <a:r>
                        <a:rPr lang="ro-RO" sz="1200" dirty="0" smtClean="0"/>
                        <a:t>3.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o-RO" dirty="0" smtClean="0"/>
                        <a:t>Omul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200" dirty="0" smtClean="0"/>
                        <a:t>1.</a:t>
                      </a:r>
                    </a:p>
                    <a:p>
                      <a:r>
                        <a:rPr lang="ro-RO" sz="1200" dirty="0" smtClean="0"/>
                        <a:t>2.</a:t>
                      </a:r>
                    </a:p>
                    <a:p>
                      <a:r>
                        <a:rPr lang="ro-RO" sz="1200" dirty="0" smtClean="0"/>
                        <a:t>3.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o-RO" sz="2400" dirty="0" smtClean="0"/>
              <a:t>Tema pentru acasă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o-RO" sz="2400" dirty="0" smtClean="0"/>
              <a:t>1.De învățat tema ,,Biosfera.Solul.Factorii de pedogeneză</a:t>
            </a:r>
            <a:r>
              <a:rPr lang="en-US" sz="2400" dirty="0" smtClean="0"/>
              <a:t>”</a:t>
            </a:r>
          </a:p>
          <a:p>
            <a:pPr>
              <a:buNone/>
            </a:pPr>
            <a:r>
              <a:rPr lang="en-US" sz="2400" dirty="0" smtClean="0"/>
              <a:t>2.De </a:t>
            </a:r>
            <a:r>
              <a:rPr lang="en-US" sz="2400" dirty="0" err="1" smtClean="0"/>
              <a:t>completat</a:t>
            </a:r>
            <a:r>
              <a:rPr lang="en-US" sz="2400" dirty="0" smtClean="0"/>
              <a:t> p</a:t>
            </a:r>
            <a:r>
              <a:rPr lang="ro-RO" sz="2400" dirty="0" smtClean="0"/>
              <a:t>ănă la sfărșit</a:t>
            </a:r>
          </a:p>
          <a:p>
            <a:pPr>
              <a:buNone/>
            </a:pPr>
            <a:r>
              <a:rPr lang="ro-RO" sz="2400" dirty="0" smtClean="0"/>
              <a:t>-tabelul ,,Zonele geografice</a:t>
            </a:r>
            <a:r>
              <a:rPr lang="en-US" sz="2400" dirty="0" smtClean="0"/>
              <a:t>”</a:t>
            </a:r>
            <a:r>
              <a:rPr lang="ro-RO" sz="2400" smtClean="0"/>
              <a:t> </a:t>
            </a:r>
            <a:endParaRPr lang="ro-RO" sz="2400" dirty="0" smtClean="0"/>
          </a:p>
          <a:p>
            <a:pPr>
              <a:buNone/>
            </a:pPr>
            <a:r>
              <a:rPr lang="ro-RO" sz="2400" dirty="0" smtClean="0"/>
              <a:t>-tabelul ,,factorii de pedogeneză</a:t>
            </a:r>
            <a:r>
              <a:rPr lang="en-US" sz="2400" dirty="0" smtClean="0"/>
              <a:t>”</a:t>
            </a:r>
            <a:endParaRPr lang="ru-RU" sz="2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181</TotalTime>
  <Words>424</Words>
  <Application>Microsoft Office PowerPoint</Application>
  <PresentationFormat>Экран (4:3)</PresentationFormat>
  <Paragraphs>106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Calibri</vt:lpstr>
      <vt:lpstr>Corbel</vt:lpstr>
      <vt:lpstr>Gill Sans MT</vt:lpstr>
      <vt:lpstr>Verdana</vt:lpstr>
      <vt:lpstr>Wingdings 2</vt:lpstr>
      <vt:lpstr>Солнцестояние</vt:lpstr>
      <vt:lpstr>Unitatea de invățare:              Biosfera și Solul</vt:lpstr>
      <vt:lpstr> Principalele noțiuni:</vt:lpstr>
      <vt:lpstr>Principalele caracteristici ale domeniului acvatic.</vt:lpstr>
      <vt:lpstr>În mediul acvatic deosebim 3 grupe de organisme.</vt:lpstr>
      <vt:lpstr>În funcție de adâncimea ,în Oceanul Planetar se evdențiaza,o zonalitate pe verticala în repartiția organismelor.</vt:lpstr>
      <vt:lpstr>Principalele caracteristici ale domeniului continental (biosfera continentală)</vt:lpstr>
      <vt:lpstr>Factorii de predogeneză </vt:lpstr>
      <vt:lpstr>Tema pentru acasă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Unitatea de invățare:              Biosfera și Solul</dc:title>
  <dc:creator>Andritchi V</dc:creator>
  <cp:lastModifiedBy>Anatol</cp:lastModifiedBy>
  <cp:revision>34</cp:revision>
  <dcterms:created xsi:type="dcterms:W3CDTF">2020-04-09T12:25:41Z</dcterms:created>
  <dcterms:modified xsi:type="dcterms:W3CDTF">2021-03-13T08:54:59Z</dcterms:modified>
</cp:coreProperties>
</file>