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-2142" y="-14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8000" y="4114800"/>
            <a:ext cx="10972800" cy="685800"/>
          </a:xfrm>
        </p:spPr>
        <p:txBody>
          <a:bodyPr>
            <a:noAutofit/>
          </a:bodyPr>
          <a:lstStyle>
            <a:lvl1pPr algn="l">
              <a:defRPr sz="5400"/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8001" y="4800600"/>
            <a:ext cx="10949271" cy="533400"/>
          </a:xfrm>
        </p:spPr>
        <p:txBody>
          <a:bodyPr>
            <a:noAutofit/>
          </a:bodyPr>
          <a:lstStyle>
            <a:lvl1pPr marL="0" indent="0" algn="l">
              <a:buNone/>
              <a:defRPr sz="2400" i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F844B-848A-4E6C-9187-4ADAAE8D1C93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4353C-577E-4BE7-8E3E-C1DE862953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134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F844B-848A-4E6C-9187-4ADAAE8D1C93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4353C-577E-4BE7-8E3E-C1DE862953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26051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F844B-848A-4E6C-9187-4ADAAE8D1C93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4353C-577E-4BE7-8E3E-C1DE862953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182178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F844B-848A-4E6C-9187-4ADAAE8D1C93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4353C-577E-4BE7-8E3E-C1DE862953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842702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F844B-848A-4E6C-9187-4ADAAE8D1C93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4353C-577E-4BE7-8E3E-C1DE862953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036743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95401"/>
            <a:ext cx="53848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95401"/>
            <a:ext cx="53848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F844B-848A-4E6C-9187-4ADAAE8D1C93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4353C-577E-4BE7-8E3E-C1DE862953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42688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057401"/>
            <a:ext cx="5386917" cy="4068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219200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057401"/>
            <a:ext cx="5389033" cy="4068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F844B-848A-4E6C-9187-4ADAAE8D1C93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4353C-577E-4BE7-8E3E-C1DE862953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51829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F844B-848A-4E6C-9187-4ADAAE8D1C93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4353C-577E-4BE7-8E3E-C1DE862953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58030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F844B-848A-4E6C-9187-4ADAAE8D1C93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4353C-577E-4BE7-8E3E-C1DE862953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859452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F844B-848A-4E6C-9187-4ADAAE8D1C93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4353C-577E-4BE7-8E3E-C1DE862953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86005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F844B-848A-4E6C-9187-4ADAAE8D1C93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4353C-577E-4BE7-8E3E-C1DE862953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67591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762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109728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5F844B-848A-4E6C-9187-4ADAAE8D1C93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4353C-577E-4BE7-8E3E-C1DE862953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54777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 thruBlk="1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gradFill flip="none" rotWithShape="1">
            <a:gsLst>
              <a:gs pos="0">
                <a:schemeClr val="tx1">
                  <a:lumMod val="50000"/>
                  <a:lumOff val="50000"/>
                  <a:shade val="30000"/>
                  <a:satMod val="115000"/>
                </a:schemeClr>
              </a:gs>
              <a:gs pos="50000">
                <a:schemeClr val="tx1">
                  <a:lumMod val="50000"/>
                  <a:lumOff val="50000"/>
                  <a:shade val="67500"/>
                  <a:satMod val="115000"/>
                </a:schemeClr>
              </a:gs>
              <a:gs pos="100000">
                <a:schemeClr val="tx1">
                  <a:lumMod val="50000"/>
                  <a:lumOff val="50000"/>
                  <a:shade val="100000"/>
                  <a:satMod val="115000"/>
                </a:schemeClr>
              </a:gs>
            </a:gsLst>
            <a:lin ang="16200000" scaled="1"/>
            <a:tileRect/>
          </a:gradFill>
          <a:effectLst/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0046" y="981482"/>
            <a:ext cx="10972800" cy="1213078"/>
          </a:xfrm>
        </p:spPr>
        <p:txBody>
          <a:bodyPr>
            <a:noAutofit/>
          </a:bodyPr>
          <a:lstStyle/>
          <a:p>
            <a:r>
              <a:rPr lang="x-none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Tema: </a:t>
            </a:r>
            <a:r>
              <a:rPr lang="x-none" sz="24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Proprietățile fizice ale Pământului: forma, </a:t>
            </a:r>
            <a:br>
              <a:rPr lang="x-none" sz="24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x-none" sz="24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căldura internă, gravitația terestră. </a:t>
            </a:r>
            <a:br>
              <a:rPr lang="x-none" sz="24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x-none" sz="24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Mișcarea de revoluție.</a:t>
            </a:r>
            <a:endParaRPr lang="en-US" sz="2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70909" y="3226525"/>
            <a:ext cx="8051074" cy="281722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x-none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Noțiuni-cheie:</a:t>
            </a:r>
          </a:p>
          <a:p>
            <a:pPr marL="0" indent="0" algn="just">
              <a:buNone/>
            </a:pPr>
            <a:r>
              <a:rPr lang="x-none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Gravitația terestră </a:t>
            </a:r>
            <a:r>
              <a:rPr lang="x-none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forța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atracție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exercitată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Păm</a:t>
            </a:r>
            <a:r>
              <a:rPr lang="x-none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â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nt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asupra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corp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suprafață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sfera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atracție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x-none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Mișcarea de revoluție </a:t>
            </a:r>
            <a:r>
              <a:rPr lang="x-none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rota</a:t>
            </a:r>
            <a:r>
              <a:rPr lang="x-none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ia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Pământului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jurul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Soarelui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orbită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sub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formă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elipsă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decurs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365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zile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6h 9min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x-none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cu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viteza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circa 30 km/s. </a:t>
            </a:r>
            <a:endParaRPr lang="x-none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x-none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Afeliu </a:t>
            </a:r>
            <a:r>
              <a:rPr lang="x-none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punctul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Pământul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află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departe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Soare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(152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mln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km.). </a:t>
            </a:r>
            <a:endParaRPr lang="x-none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x-none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Pericheliu</a:t>
            </a:r>
            <a:r>
              <a:rPr lang="x-none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punctul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Pământul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află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aproape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Soare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(147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mln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km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.). 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339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795" y="399856"/>
            <a:ext cx="10972800" cy="762000"/>
          </a:xfrm>
        </p:spPr>
        <p:txBody>
          <a:bodyPr>
            <a:normAutofit/>
          </a:bodyPr>
          <a:lstStyle/>
          <a:p>
            <a:r>
              <a:rPr lang="x-none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Proprietățile fizice ale Pământului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2101199" y="1458794"/>
            <a:ext cx="8660670" cy="4518385"/>
            <a:chOff x="1985556" y="1320713"/>
            <a:chExt cx="8660670" cy="4518385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985556" y="1320713"/>
              <a:ext cx="849086" cy="4518385"/>
            </a:xfrm>
            <a:prstGeom prst="rect">
              <a:avLst/>
            </a:prstGeom>
            <a:ln w="63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vert270" rtlCol="0" anchor="ctr"/>
            <a:lstStyle/>
            <a:p>
              <a:pPr algn="ctr"/>
              <a:r>
                <a:rPr lang="x-none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PROPRIETĂȚILE  FIZICIE  ALE PĂMÂNTULUI</a:t>
              </a:r>
              <a:endPara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3801288" y="1320714"/>
              <a:ext cx="6844937" cy="783771"/>
            </a:xfrm>
            <a:prstGeom prst="rect">
              <a:avLst/>
            </a:prstGeom>
            <a:ln w="63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en-US" b="1" i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Masa </a:t>
              </a:r>
              <a:r>
                <a:rPr lang="en-US" b="1" i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și</a:t>
              </a:r>
              <a:r>
                <a:rPr lang="en-US" b="1" i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i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densitatea</a:t>
              </a:r>
              <a:r>
                <a:rPr lang="en-US" b="1" i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determină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un </a:t>
              </a:r>
              <a:r>
                <a:rPr lang="en-US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anumit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raport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x-none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î</a:t>
              </a:r>
              <a:r>
                <a:rPr lang="en-US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ntre</a:t>
              </a:r>
              <a:r>
                <a:rPr lang="en-US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for</a:t>
              </a:r>
              <a:r>
                <a:rPr lang="x-none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ț</a:t>
              </a:r>
              <a:r>
                <a:rPr lang="en-US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 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de </a:t>
              </a:r>
              <a:r>
                <a:rPr lang="en-US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atrac</a:t>
              </a:r>
              <a:r>
                <a:rPr lang="x-none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ț</a:t>
              </a:r>
              <a:r>
                <a:rPr lang="en-US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ie</a:t>
              </a:r>
              <a:r>
                <a:rPr lang="en-US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x-none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ș</a:t>
              </a:r>
              <a:r>
                <a:rPr lang="en-US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n-US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forța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centrifug</a:t>
              </a:r>
              <a:r>
                <a:rPr lang="x-none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ă</a:t>
              </a:r>
              <a:r>
                <a:rPr lang="en-US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 </a:t>
              </a:r>
              <a:r>
                <a:rPr lang="en-US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planetei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801289" y="3957775"/>
              <a:ext cx="6844937" cy="783771"/>
            </a:xfrm>
            <a:prstGeom prst="rect">
              <a:avLst/>
            </a:prstGeom>
            <a:ln w="63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en-US" b="1" i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Magnetismul</a:t>
              </a:r>
              <a:r>
                <a:rPr lang="en-US" b="1" i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i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terestru</a:t>
              </a:r>
              <a:r>
                <a:rPr lang="en-US" b="1" i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ap</a:t>
              </a:r>
              <a:r>
                <a:rPr lang="x-none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ă</a:t>
              </a:r>
              <a:r>
                <a:rPr lang="en-US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x-none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ă</a:t>
              </a:r>
              <a:r>
                <a:rPr lang="en-US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natura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vie de </a:t>
              </a:r>
              <a:r>
                <a:rPr lang="en-US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acţiunea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nimicitoare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a </a:t>
              </a:r>
              <a:r>
                <a:rPr lang="en-US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plasmei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solare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şi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a </a:t>
              </a:r>
              <a:r>
                <a:rPr lang="en-US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radia</a:t>
              </a:r>
              <a:r>
                <a:rPr lang="x-none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ț</a:t>
              </a:r>
              <a:r>
                <a:rPr lang="en-US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iei</a:t>
              </a:r>
              <a:r>
                <a:rPr lang="en-US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cosmice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801288" y="4924697"/>
              <a:ext cx="6844937" cy="914401"/>
            </a:xfrm>
            <a:prstGeom prst="rect">
              <a:avLst/>
            </a:prstGeom>
            <a:ln w="63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en-US" b="1" i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x-none" b="1" i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ă</a:t>
              </a:r>
              <a:r>
                <a:rPr lang="en-US" b="1" i="1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ldura</a:t>
              </a:r>
              <a:r>
                <a:rPr lang="en-US" b="1" i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i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internă</a:t>
              </a:r>
              <a:r>
                <a:rPr lang="en-US" b="1" i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a </a:t>
              </a:r>
              <a:r>
                <a:rPr lang="en-US" b="1" i="1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Păm</a:t>
              </a:r>
              <a:r>
                <a:rPr lang="x-none" b="1" i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â</a:t>
              </a:r>
              <a:r>
                <a:rPr lang="en-US" b="1" i="1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ntului</a:t>
              </a:r>
              <a:r>
                <a:rPr lang="en-US" b="1" i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alături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de </a:t>
              </a:r>
              <a:r>
                <a:rPr lang="en-US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radia</a:t>
              </a:r>
              <a:r>
                <a:rPr lang="x-none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ț</a:t>
              </a:r>
              <a:r>
                <a:rPr lang="en-US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ia</a:t>
              </a:r>
              <a:r>
                <a:rPr lang="en-US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solară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x-none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ș</a:t>
              </a:r>
              <a:r>
                <a:rPr lang="en-US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n-US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for</a:t>
              </a:r>
              <a:r>
                <a:rPr lang="x-none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ț</a:t>
              </a:r>
              <a:r>
                <a:rPr lang="en-US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 </a:t>
              </a:r>
              <a:r>
                <a:rPr lang="en-US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gravitaţională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reprezint</a:t>
              </a:r>
              <a:r>
                <a:rPr lang="x-none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ă</a:t>
              </a:r>
              <a:r>
                <a:rPr lang="en-US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una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din </a:t>
              </a:r>
              <a:r>
                <a:rPr lang="en-US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sursele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de </a:t>
              </a:r>
              <a:r>
                <a:rPr lang="en-US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energie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care </a:t>
              </a:r>
              <a:r>
                <a:rPr lang="en-US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influen</a:t>
              </a:r>
              <a:r>
                <a:rPr lang="x-none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ț</a:t>
              </a:r>
              <a:r>
                <a:rPr lang="en-US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eaz</a:t>
              </a:r>
              <a:r>
                <a:rPr lang="x-none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ă</a:t>
              </a:r>
              <a:r>
                <a:rPr lang="en-US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procesele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x-none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ș</a:t>
              </a:r>
              <a:r>
                <a:rPr lang="en-US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n-US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fenomenele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din </a:t>
              </a:r>
              <a:r>
                <a:rPr lang="x-none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î</a:t>
              </a:r>
              <a:r>
                <a:rPr lang="en-US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nvelişul</a:t>
              </a:r>
              <a:r>
                <a:rPr lang="en-US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geografic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2" name="Соединительная линия уступом 11"/>
            <p:cNvCxnSpPr>
              <a:stCxn id="4" idx="3"/>
              <a:endCxn id="8" idx="1"/>
            </p:cNvCxnSpPr>
            <p:nvPr/>
          </p:nvCxnSpPr>
          <p:spPr>
            <a:xfrm>
              <a:off x="2834642" y="3579906"/>
              <a:ext cx="966646" cy="1801992"/>
            </a:xfrm>
            <a:prstGeom prst="bentConnector3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Соединительная линия уступом 13"/>
            <p:cNvCxnSpPr>
              <a:endCxn id="5" idx="1"/>
            </p:cNvCxnSpPr>
            <p:nvPr/>
          </p:nvCxnSpPr>
          <p:spPr>
            <a:xfrm rot="5400000" flipH="1" flipV="1">
              <a:off x="2617401" y="2413164"/>
              <a:ext cx="1884450" cy="483323"/>
            </a:xfrm>
            <a:prstGeom prst="bentConnector2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flipH="1" flipV="1">
              <a:off x="3317962" y="3030582"/>
              <a:ext cx="483325" cy="54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 flipH="1" flipV="1">
              <a:off x="3317963" y="4348566"/>
              <a:ext cx="483325" cy="54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Прямоугольник 5"/>
            <p:cNvSpPr/>
            <p:nvPr/>
          </p:nvSpPr>
          <p:spPr>
            <a:xfrm>
              <a:off x="3801289" y="2287636"/>
              <a:ext cx="6844937" cy="1486988"/>
            </a:xfrm>
            <a:prstGeom prst="rect">
              <a:avLst/>
            </a:prstGeom>
            <a:ln w="63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en-US" b="1" i="1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Gravit</a:t>
              </a:r>
              <a:r>
                <a:rPr lang="x-none" b="1" i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n-US" b="1" i="1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ția</a:t>
              </a:r>
              <a:r>
                <a:rPr lang="en-US" b="1" i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i="1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terestr</a:t>
              </a:r>
              <a:r>
                <a:rPr lang="x-none" b="1" i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ă</a:t>
              </a:r>
              <a:r>
                <a:rPr lang="en-US" b="1" i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condiţioneaz</a:t>
              </a:r>
              <a:r>
                <a:rPr lang="x-none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ă</a:t>
              </a:r>
              <a:r>
                <a:rPr lang="en-US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existen</a:t>
              </a:r>
              <a:r>
                <a:rPr lang="x-none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ț</a:t>
              </a:r>
              <a:r>
                <a:rPr lang="en-US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 </a:t>
              </a:r>
              <a:r>
                <a:rPr lang="x-none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î</a:t>
              </a:r>
              <a:r>
                <a:rPr lang="en-US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nveli</a:t>
              </a:r>
              <a:r>
                <a:rPr lang="x-none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ș</a:t>
              </a:r>
              <a:r>
                <a:rPr lang="en-US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ului</a:t>
              </a:r>
              <a:r>
                <a:rPr lang="en-US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geografic</a:t>
              </a:r>
              <a:r>
                <a:rPr lang="en-US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;</a:t>
              </a:r>
              <a:r>
                <a:rPr lang="x-none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</a:t>
              </a:r>
              <a:r>
                <a:rPr lang="en-US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F</a:t>
              </a:r>
              <a:r>
                <a:rPr lang="x-none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r>
                <a:rPr lang="en-US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gravitaţional</a:t>
              </a:r>
              <a:r>
                <a:rPr lang="x-none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ă</a:t>
              </a:r>
              <a:r>
                <a:rPr lang="en-US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x-none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î</a:t>
              </a:r>
              <a:r>
                <a:rPr lang="en-US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mpreun</a:t>
              </a:r>
              <a:r>
                <a:rPr lang="x-none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ă</a:t>
              </a:r>
              <a:r>
                <a:rPr lang="en-US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cu </a:t>
              </a:r>
              <a:r>
                <a:rPr lang="en-US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energia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solară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determin</a:t>
              </a:r>
              <a:r>
                <a:rPr lang="x-none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ă</a:t>
              </a:r>
              <a:r>
                <a:rPr lang="en-US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dinamica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atmosferei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circuitul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apei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în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natură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declanşarea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proceselor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fizico-geografice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; </a:t>
              </a:r>
              <a:r>
                <a:rPr lang="en-US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conferă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obiectelor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greutate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; </a:t>
              </a:r>
              <a:r>
                <a:rPr lang="en-US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condiționează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apartiția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pre</a:t>
              </a:r>
              <a:r>
                <a:rPr lang="x-none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  <a:r>
                <a:rPr lang="en-US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iunii</a:t>
              </a:r>
              <a:r>
                <a:rPr lang="en-US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x-none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î</a:t>
              </a:r>
              <a:r>
                <a:rPr lang="en-US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 </a:t>
              </a:r>
              <a:r>
                <a:rPr lang="en-US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atmosferă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hidrosfer</a:t>
              </a:r>
              <a:r>
                <a:rPr lang="x-none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ă</a:t>
              </a:r>
              <a:r>
                <a:rPr lang="en-US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x-none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î</a:t>
              </a:r>
              <a:r>
                <a:rPr lang="en-US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 </a:t>
              </a:r>
              <a:r>
                <a:rPr lang="en-US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scoarţ</a:t>
              </a:r>
              <a:r>
                <a:rPr lang="x-none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ă</a:t>
              </a:r>
              <a:r>
                <a:rPr lang="en-US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şi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x-none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î</a:t>
              </a:r>
              <a:r>
                <a:rPr lang="en-US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 </a:t>
              </a:r>
              <a:r>
                <a:rPr lang="en-US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interiorul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r>
                <a:rPr lang="x-none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ă</a:t>
              </a:r>
              <a:r>
                <a:rPr lang="en-US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r>
                <a:rPr lang="x-none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â</a:t>
              </a:r>
              <a:r>
                <a:rPr lang="en-US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ntului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53932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0737" y="790301"/>
            <a:ext cx="10972800" cy="762000"/>
          </a:xfrm>
        </p:spPr>
        <p:txBody>
          <a:bodyPr>
            <a:normAutofit/>
          </a:bodyPr>
          <a:lstStyle/>
          <a:p>
            <a:r>
              <a:rPr lang="x-none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Mișcarea de revoluție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03011107"/>
              </p:ext>
            </p:extLst>
          </p:nvPr>
        </p:nvGraphicFramePr>
        <p:xfrm>
          <a:off x="2599508" y="1940560"/>
          <a:ext cx="8135258" cy="36982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7629">
                  <a:extLst>
                    <a:ext uri="{9D8B030D-6E8A-4147-A177-3AD203B41FA5}">
                      <a16:colId xmlns:a16="http://schemas.microsoft.com/office/drawing/2014/main" xmlns="" val="1275262517"/>
                    </a:ext>
                  </a:extLst>
                </a:gridCol>
                <a:gridCol w="4067629">
                  <a:extLst>
                    <a:ext uri="{9D8B030D-6E8A-4147-A177-3AD203B41FA5}">
                      <a16:colId xmlns:a16="http://schemas.microsoft.com/office/drawing/2014/main" xmlns="" val="1786949617"/>
                    </a:ext>
                  </a:extLst>
                </a:gridCol>
              </a:tblGrid>
              <a:tr h="71120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19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Dovezile mișcării de revoluție: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19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Consecințele mișcării de revoluție: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269819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514350" indent="-514350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x-none" sz="19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 iunie – Solstițiul de vară</a:t>
                      </a:r>
                    </a:p>
                    <a:p>
                      <a:pPr marL="514350" indent="-514350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x-none" sz="19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 decembrie – Solstițiul de iarnă</a:t>
                      </a:r>
                      <a:r>
                        <a:rPr lang="x-none" sz="19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514350" indent="-514350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x-none" sz="19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martie – Echinocțiul de primăvară</a:t>
                      </a:r>
                      <a:r>
                        <a:rPr lang="x-none" sz="19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514350" indent="-514350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x-none" sz="19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septembrie – Echinocțiul de toamnă </a:t>
                      </a:r>
                    </a:p>
                    <a:p>
                      <a:endParaRPr lang="en-US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x-none" sz="19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Succesiunea anotimurilor</a:t>
                      </a:r>
                    </a:p>
                    <a:p>
                      <a:pPr marL="514350" indent="-514350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x-none" sz="19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Durata inegală a zilelor și a nopților pe parcursul anului</a:t>
                      </a:r>
                    </a:p>
                    <a:p>
                      <a:pPr marL="514350" indent="-514350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x-none" sz="19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Variația temperaturii anuale</a:t>
                      </a:r>
                    </a:p>
                    <a:p>
                      <a:endParaRPr lang="x-none" sz="19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997704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95333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3" id="{C5830DC3-157A-4F3E-B37D-9C2EDC0A309A}" vid="{037622F4-0E94-4A85-B5DE-5584A8CDF9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Тема3</Template>
  <TotalTime>333</TotalTime>
  <Words>334</Words>
  <Application>Microsoft Office PowerPoint</Application>
  <PresentationFormat>Произвольный</PresentationFormat>
  <Paragraphs>22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Тема3</vt:lpstr>
      <vt:lpstr>Tema: Proprietățile fizice ale Pământului: forma,  căldura internă, gravitația terestră.  Mișcarea de revoluție.</vt:lpstr>
      <vt:lpstr>Proprietățile fizice ale Pământului</vt:lpstr>
      <vt:lpstr>Mișcarea de revoluție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Diana</dc:creator>
  <cp:lastModifiedBy>Andritchi V</cp:lastModifiedBy>
  <cp:revision>22</cp:revision>
  <dcterms:created xsi:type="dcterms:W3CDTF">2020-08-24T16:43:41Z</dcterms:created>
  <dcterms:modified xsi:type="dcterms:W3CDTF">2020-08-29T09:41:39Z</dcterms:modified>
</cp:coreProperties>
</file>