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57" r:id="rId3"/>
    <p:sldId id="259" r:id="rId4"/>
    <p:sldId id="258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-192" y="-1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08000" y="4114800"/>
            <a:ext cx="10972800" cy="685800"/>
          </a:xfrm>
        </p:spPr>
        <p:txBody>
          <a:bodyPr>
            <a:noAutofit/>
          </a:bodyPr>
          <a:lstStyle>
            <a:lvl1pPr algn="l">
              <a:defRPr sz="5400"/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08001" y="4800600"/>
            <a:ext cx="10949271" cy="533400"/>
          </a:xfrm>
        </p:spPr>
        <p:txBody>
          <a:bodyPr>
            <a:noAutofit/>
          </a:bodyPr>
          <a:lstStyle>
            <a:lvl1pPr marL="0" indent="0" algn="l">
              <a:buNone/>
              <a:defRPr sz="2400" i="1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F7818-69DA-478B-9BF0-4FA4A614A9D5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4D7AF-E0C5-4D61-8D5A-C090A44683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23589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F7818-69DA-478B-9BF0-4FA4A614A9D5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4D7AF-E0C5-4D61-8D5A-C090A44683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593514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F7818-69DA-478B-9BF0-4FA4A614A9D5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4D7AF-E0C5-4D61-8D5A-C090A44683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008135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F7818-69DA-478B-9BF0-4FA4A614A9D5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4D7AF-E0C5-4D61-8D5A-C090A44683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80808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F7818-69DA-478B-9BF0-4FA4A614A9D5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4D7AF-E0C5-4D61-8D5A-C090A44683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338145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95401"/>
            <a:ext cx="5384800" cy="4830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95401"/>
            <a:ext cx="5384800" cy="4830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F7818-69DA-478B-9BF0-4FA4A614A9D5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4D7AF-E0C5-4D61-8D5A-C090A44683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031545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219200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057401"/>
            <a:ext cx="5386917" cy="4068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219200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057401"/>
            <a:ext cx="5389033" cy="4068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F7818-69DA-478B-9BF0-4FA4A614A9D5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4D7AF-E0C5-4D61-8D5A-C090A44683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75537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F7818-69DA-478B-9BF0-4FA4A614A9D5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4D7AF-E0C5-4D61-8D5A-C090A44683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04803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F7818-69DA-478B-9BF0-4FA4A614A9D5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4D7AF-E0C5-4D61-8D5A-C090A44683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015991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F7818-69DA-478B-9BF0-4FA4A614A9D5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4D7AF-E0C5-4D61-8D5A-C090A44683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74040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F7818-69DA-478B-9BF0-4FA4A614A9D5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4D7AF-E0C5-4D61-8D5A-C090A44683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687340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762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219200"/>
            <a:ext cx="109728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5F7818-69DA-478B-9BF0-4FA4A614A9D5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74D7AF-E0C5-4D61-8D5A-C090A44683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34778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fade thruBlk="1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gradFill flip="none" rotWithShape="1">
            <a:gsLst>
              <a:gs pos="0">
                <a:schemeClr val="tx1">
                  <a:lumMod val="50000"/>
                  <a:lumOff val="50000"/>
                  <a:shade val="30000"/>
                  <a:satMod val="115000"/>
                </a:schemeClr>
              </a:gs>
              <a:gs pos="50000">
                <a:schemeClr val="tx1">
                  <a:lumMod val="50000"/>
                  <a:lumOff val="50000"/>
                  <a:shade val="67500"/>
                  <a:satMod val="115000"/>
                </a:schemeClr>
              </a:gs>
              <a:gs pos="100000">
                <a:schemeClr val="tx1">
                  <a:lumMod val="50000"/>
                  <a:lumOff val="50000"/>
                  <a:shade val="100000"/>
                  <a:satMod val="115000"/>
                </a:schemeClr>
              </a:gs>
            </a:gsLst>
            <a:lin ang="16200000" scaled="1"/>
            <a:tileRect/>
          </a:gradFill>
          <a:effectLst/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4548" y="1645920"/>
            <a:ext cx="10972800" cy="762000"/>
          </a:xfrm>
        </p:spPr>
        <p:txBody>
          <a:bodyPr>
            <a:normAutofit/>
          </a:bodyPr>
          <a:lstStyle/>
          <a:p>
            <a:r>
              <a:rPr lang="x-none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Tema: </a:t>
            </a:r>
            <a:r>
              <a:rPr lang="fr-FR" sz="28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Procese</a:t>
            </a:r>
            <a:r>
              <a:rPr lang="x-none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</a:t>
            </a:r>
            <a:r>
              <a:rPr lang="fr-FR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exogene şi </a:t>
            </a:r>
            <a:r>
              <a:rPr lang="x-none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tipurile</a:t>
            </a:r>
            <a:r>
              <a:rPr lang="fr-FR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relief create </a:t>
            </a:r>
            <a:endParaRPr lang="en-US" sz="28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14353" y="3309256"/>
            <a:ext cx="5712825" cy="4876800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r>
              <a:rPr lang="x-none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Plan: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x-none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Noțiuni :</a:t>
            </a:r>
            <a:r>
              <a:rPr lang="x-none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procese exogene</a:t>
            </a:r>
            <a:r>
              <a:rPr lang="x-none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x-none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agent exogen, eroziune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x-none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Tipuri și forme de relief exogen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41881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FA38433-9864-411D-8EEA-AE1E49871F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711923"/>
            <a:ext cx="10972800" cy="762000"/>
          </a:xfrm>
        </p:spPr>
        <p:txBody>
          <a:bodyPr>
            <a:normAutofit/>
          </a:bodyPr>
          <a:lstStyle/>
          <a:p>
            <a:r>
              <a:rPr lang="x-none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Noțiuni-cheie: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8713869-82CA-4DCD-A435-93B465E3DC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04012" y="1754777"/>
            <a:ext cx="8360229" cy="48768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4000"/>
              </a:lnSpc>
              <a:spcAft>
                <a:spcPts val="600"/>
              </a:spcAft>
              <a:buNone/>
            </a:pP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Procese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exogene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acţiunile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agenţii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exogeni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modelează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scoarţa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terestră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x-none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4000"/>
              </a:lnSpc>
              <a:spcAft>
                <a:spcPts val="600"/>
              </a:spcAft>
              <a:buNone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Agent exogen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forţă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modelare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scoarţei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terestre</a:t>
            </a:r>
            <a:r>
              <a:rPr lang="x-non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acţionează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exteriorul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acesteia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ale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cărei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surse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constituie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radiaţia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solară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atracţia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universală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x-none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4000"/>
              </a:lnSpc>
              <a:spcAft>
                <a:spcPts val="600"/>
              </a:spcAft>
              <a:buNone/>
            </a:pP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Eroziune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modelare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scoarţei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terestre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înlăturarea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particulelor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sol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x-non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rocă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către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agenţii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exogeni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x-none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4000"/>
              </a:lnSpc>
              <a:spcAft>
                <a:spcPts val="600"/>
              </a:spcAft>
              <a:buNone/>
            </a:pPr>
            <a:r>
              <a:rPr lang="x-none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Forme de relief </a:t>
            </a:r>
            <a:r>
              <a:rPr lang="x-non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reprezintă totalitatea asperităților scoarței terestre, fiind rezultatul interacțiunii agenților geografici interni și externi.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99857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="" xmlns:a16="http://schemas.microsoft.com/office/drawing/2014/main" id="{7FA38433-9864-411D-8EEA-AE1E49871F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1343" y="-146957"/>
            <a:ext cx="10515600" cy="1325563"/>
          </a:xfrm>
        </p:spPr>
        <p:txBody>
          <a:bodyPr>
            <a:normAutofit/>
          </a:bodyPr>
          <a:lstStyle/>
          <a:p>
            <a:r>
              <a:rPr lang="x-none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Tipuri și forme de relief exogen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="" xmlns:a16="http://schemas.microsoft.com/office/drawing/2014/main" id="{5911E49D-43E1-4C79-B6F1-A17109050A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001281752"/>
              </p:ext>
            </p:extLst>
          </p:nvPr>
        </p:nvGraphicFramePr>
        <p:xfrm>
          <a:off x="2685143" y="982663"/>
          <a:ext cx="8128000" cy="49719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85520">
                  <a:extLst>
                    <a:ext uri="{9D8B030D-6E8A-4147-A177-3AD203B41FA5}">
                      <a16:colId xmlns="" xmlns:a16="http://schemas.microsoft.com/office/drawing/2014/main" val="3186080937"/>
                    </a:ext>
                  </a:extLst>
                </a:gridCol>
                <a:gridCol w="1384663">
                  <a:extLst>
                    <a:ext uri="{9D8B030D-6E8A-4147-A177-3AD203B41FA5}">
                      <a16:colId xmlns="" xmlns:a16="http://schemas.microsoft.com/office/drawing/2014/main" val="3506169708"/>
                    </a:ext>
                  </a:extLst>
                </a:gridCol>
                <a:gridCol w="3017520">
                  <a:extLst>
                    <a:ext uri="{9D8B030D-6E8A-4147-A177-3AD203B41FA5}">
                      <a16:colId xmlns="" xmlns:a16="http://schemas.microsoft.com/office/drawing/2014/main" val="1133660226"/>
                    </a:ext>
                  </a:extLst>
                </a:gridCol>
                <a:gridCol w="2740297">
                  <a:extLst>
                    <a:ext uri="{9D8B030D-6E8A-4147-A177-3AD203B41FA5}">
                      <a16:colId xmlns="" xmlns:a16="http://schemas.microsoft.com/office/drawing/2014/main" val="98182836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x-none" sz="13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Tipuri genetice de relief</a:t>
                      </a:r>
                      <a:endParaRPr lang="ru-RU" sz="13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3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AGENTUL EXOGEN</a:t>
                      </a:r>
                      <a:endParaRPr lang="ru-RU" sz="13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3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PROCESRE GEOMORFOLOGICE</a:t>
                      </a:r>
                      <a:endParaRPr lang="ru-RU" sz="13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3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FORME DE RELIEF</a:t>
                      </a:r>
                      <a:endParaRPr lang="ru-RU" sz="13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873226446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algn="ctr"/>
                      <a:r>
                        <a:rPr lang="x-none" sz="13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GRAVITAȚIONAL</a:t>
                      </a:r>
                      <a:endParaRPr lang="ru-RU" sz="13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r>
                        <a:rPr lang="x-none" sz="13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-gravitația terestră;</a:t>
                      </a:r>
                    </a:p>
                    <a:p>
                      <a:r>
                        <a:rPr lang="x-none" sz="13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-apa de infiltrație;</a:t>
                      </a:r>
                    </a:p>
                    <a:p>
                      <a:r>
                        <a:rPr lang="x-none" sz="13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x-none" sz="13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supraâncărcarea</a:t>
                      </a:r>
                      <a:r>
                        <a:rPr lang="x-none" sz="13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versanților.</a:t>
                      </a:r>
                      <a:endParaRPr lang="ru-RU" sz="13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x-none" sz="13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Deplasări uscate de teren: rostogolire, prăbușire, tasare, sufoziune.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x-none" sz="13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Conuri de grohotiș, goluri, galerii, tuneluri subterane, pâlnii de sufoziune, găvane</a:t>
                      </a:r>
                      <a:endParaRPr lang="ru-RU" sz="13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654666405"/>
                  </a:ext>
                </a:extLst>
              </a:tr>
              <a:tr h="2932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x-none" sz="13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Deplasări umede de teren</a:t>
                      </a:r>
                      <a:endParaRPr lang="ru-RU" sz="13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 sz="13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874534538"/>
                  </a:ext>
                </a:extLst>
              </a:tr>
              <a:tr h="287383">
                <a:tc rowSpan="3">
                  <a:txBody>
                    <a:bodyPr/>
                    <a:lstStyle/>
                    <a:p>
                      <a:pPr algn="ctr"/>
                      <a:r>
                        <a:rPr lang="x-none" sz="13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METEORIC</a:t>
                      </a:r>
                      <a:endParaRPr lang="ru-RU" sz="13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r>
                        <a:rPr lang="x-none" sz="13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-apa de precipitații;</a:t>
                      </a:r>
                    </a:p>
                    <a:p>
                      <a:r>
                        <a:rPr lang="x-none" sz="13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-apa de șiroire;</a:t>
                      </a:r>
                      <a:endParaRPr lang="ru-RU" sz="13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x-none" sz="13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Pluviodenudația</a:t>
                      </a:r>
                      <a:endParaRPr lang="ru-RU" sz="13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x-none" sz="13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Alveole minuscule</a:t>
                      </a:r>
                      <a:endParaRPr lang="ru-RU" sz="13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680750467"/>
                  </a:ext>
                </a:extLst>
              </a:tr>
              <a:tr h="26125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x-none" sz="13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Scurgerea la suprafață: șiroirea</a:t>
                      </a:r>
                      <a:endParaRPr lang="ru-RU" sz="13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x-none" sz="13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Șănțulețe de șiroire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661017531"/>
                  </a:ext>
                </a:extLst>
              </a:tr>
              <a:tr h="4935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x-none" sz="13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Scurgerea torențială, eroziunea liniară.</a:t>
                      </a:r>
                      <a:endParaRPr lang="ru-RU" sz="13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 sz="13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845805808"/>
                  </a:ext>
                </a:extLst>
              </a:tr>
              <a:tr h="295427">
                <a:tc rowSpan="2">
                  <a:txBody>
                    <a:bodyPr/>
                    <a:lstStyle/>
                    <a:p>
                      <a:pPr algn="ctr"/>
                      <a:r>
                        <a:rPr lang="x-none" sz="13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FLUVIAL</a:t>
                      </a:r>
                      <a:endParaRPr lang="ru-RU" sz="13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r>
                        <a:rPr lang="x-none" sz="13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-apa curgătoare din pârâie, râuri și fluvii</a:t>
                      </a:r>
                      <a:endParaRPr lang="ru-RU" sz="13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x-none" sz="13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Eroziune fluvială (laterală și în adâncime)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 sz="13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598794163"/>
                  </a:ext>
                </a:extLst>
              </a:tr>
              <a:tr h="37162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x-none" sz="13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Transport și acumulare fluvială</a:t>
                      </a:r>
                      <a:endParaRPr lang="ru-RU" sz="13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x-none" sz="13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Aluviuni(deltă, estuar, liman), luncă</a:t>
                      </a:r>
                      <a:endParaRPr lang="ru-RU" sz="13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4032140118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algn="ctr"/>
                      <a:r>
                        <a:rPr lang="x-none" sz="13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CARSTIC</a:t>
                      </a:r>
                      <a:endParaRPr lang="ru-RU" sz="13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x-none" sz="13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-dizolvarea rocilor solubile;</a:t>
                      </a:r>
                      <a:endParaRPr lang="ru-RU" sz="13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x-none" sz="13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Procese de eroziune și acumulare subterană</a:t>
                      </a:r>
                      <a:endParaRPr lang="ru-RU" sz="13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x-none" sz="13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052320962"/>
                  </a:ext>
                </a:extLst>
              </a:tr>
              <a:tr h="424543">
                <a:tc rowSpan="2">
                  <a:txBody>
                    <a:bodyPr/>
                    <a:lstStyle/>
                    <a:p>
                      <a:pPr algn="ctr"/>
                      <a:r>
                        <a:rPr lang="x-none" sz="13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EOLIAN</a:t>
                      </a:r>
                      <a:endParaRPr lang="ru-RU" sz="13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r>
                        <a:rPr lang="x-none" sz="13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-variații termice;</a:t>
                      </a:r>
                    </a:p>
                    <a:p>
                      <a:r>
                        <a:rPr lang="x-none" sz="13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-vântul;</a:t>
                      </a:r>
                      <a:endParaRPr lang="ru-RU" sz="13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x-none" sz="13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x-none" sz="13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849770286"/>
                  </a:ext>
                </a:extLst>
              </a:tr>
              <a:tr h="27214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x-none" sz="13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Acumulare eoliană</a:t>
                      </a:r>
                      <a:endParaRPr lang="ru-RU" sz="13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 sz="13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643579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795882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FA38433-9864-411D-8EEA-AE1E49871F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7651" y="114300"/>
            <a:ext cx="10515600" cy="1325563"/>
          </a:xfrm>
        </p:spPr>
        <p:txBody>
          <a:bodyPr>
            <a:normAutofit/>
          </a:bodyPr>
          <a:lstStyle/>
          <a:p>
            <a:r>
              <a:rPr lang="x-none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Tipuri și forme de relief exogen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="" xmlns:a16="http://schemas.microsoft.com/office/drawing/2014/main" id="{5911E49D-43E1-4C79-B6F1-A17109050A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524699773"/>
              </p:ext>
            </p:extLst>
          </p:nvPr>
        </p:nvGraphicFramePr>
        <p:xfrm>
          <a:off x="2659017" y="1313480"/>
          <a:ext cx="8128000" cy="37599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85520">
                  <a:extLst>
                    <a:ext uri="{9D8B030D-6E8A-4147-A177-3AD203B41FA5}">
                      <a16:colId xmlns="" xmlns:a16="http://schemas.microsoft.com/office/drawing/2014/main" val="3186080937"/>
                    </a:ext>
                  </a:extLst>
                </a:gridCol>
                <a:gridCol w="1384663">
                  <a:extLst>
                    <a:ext uri="{9D8B030D-6E8A-4147-A177-3AD203B41FA5}">
                      <a16:colId xmlns="" xmlns:a16="http://schemas.microsoft.com/office/drawing/2014/main" val="3506169708"/>
                    </a:ext>
                  </a:extLst>
                </a:gridCol>
                <a:gridCol w="3017520">
                  <a:extLst>
                    <a:ext uri="{9D8B030D-6E8A-4147-A177-3AD203B41FA5}">
                      <a16:colId xmlns="" xmlns:a16="http://schemas.microsoft.com/office/drawing/2014/main" val="1133660226"/>
                    </a:ext>
                  </a:extLst>
                </a:gridCol>
                <a:gridCol w="2740297">
                  <a:extLst>
                    <a:ext uri="{9D8B030D-6E8A-4147-A177-3AD203B41FA5}">
                      <a16:colId xmlns="" xmlns:a16="http://schemas.microsoft.com/office/drawing/2014/main" val="98182836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x-none" sz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Tipuri genetice de relief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AGENTUL EXOGEN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PROCESRE GEOMORFOLOGICE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FORME DE RELIEF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873226446"/>
                  </a:ext>
                </a:extLst>
              </a:tr>
              <a:tr h="398417">
                <a:tc rowSpan="2">
                  <a:txBody>
                    <a:bodyPr/>
                    <a:lstStyle/>
                    <a:p>
                      <a:pPr algn="ctr"/>
                      <a:r>
                        <a:rPr lang="x-none" sz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GLACIAR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r>
                        <a:rPr lang="x-none" sz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-ghețari montani;</a:t>
                      </a:r>
                    </a:p>
                    <a:p>
                      <a:r>
                        <a:rPr lang="x-none" sz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-ghețari de calotă;</a:t>
                      </a:r>
                    </a:p>
                    <a:p>
                      <a:r>
                        <a:rPr lang="x-none" sz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-zăpadă;</a:t>
                      </a:r>
                    </a:p>
                    <a:p>
                      <a:r>
                        <a:rPr lang="x-none" sz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-îngheț-dezgheț;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x-none" sz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Eroziune glaciară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614290957"/>
                  </a:ext>
                </a:extLst>
              </a:tr>
              <a:tr h="31350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x-none" sz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Transport și acumulare glaciară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x-none" sz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Morene, </a:t>
                      </a:r>
                      <a:r>
                        <a:rPr lang="x-none" sz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drumlinuri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388208998"/>
                  </a:ext>
                </a:extLst>
              </a:tr>
              <a:tr h="457200">
                <a:tc rowSpan="2">
                  <a:txBody>
                    <a:bodyPr/>
                    <a:lstStyle/>
                    <a:p>
                      <a:pPr algn="ctr"/>
                      <a:r>
                        <a:rPr lang="x-none" sz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LITORAL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r>
                        <a:rPr lang="x-none" sz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-acțiunea valurilor, mareelor, curenții de litoral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x-none" sz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Eroziune: abraziune marină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i="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Faleza</a:t>
                      </a:r>
                      <a:r>
                        <a:rPr lang="en-US" sz="12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200" b="0" i="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platforma</a:t>
                      </a:r>
                      <a:r>
                        <a:rPr lang="en-US" sz="12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de </a:t>
                      </a:r>
                      <a:r>
                        <a:rPr lang="en-US" sz="1200" b="0" i="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abraziune</a:t>
                      </a:r>
                      <a:r>
                        <a:rPr lang="en-US" sz="12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200" b="0" i="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goluri</a:t>
                      </a:r>
                      <a:r>
                        <a:rPr lang="en-US" sz="12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200" b="0" i="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promontorii</a:t>
                      </a:r>
                      <a:r>
                        <a:rPr lang="en-US" sz="12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200" b="0" i="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tuneluri</a:t>
                      </a:r>
                      <a:r>
                        <a:rPr lang="en-US" sz="12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de </a:t>
                      </a:r>
                      <a:r>
                        <a:rPr lang="en-US" sz="1200" b="0" i="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abraziune</a:t>
                      </a:r>
                      <a:r>
                        <a:rPr lang="en-US" sz="12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200" b="0" i="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punţi</a:t>
                      </a:r>
                      <a:r>
                        <a:rPr lang="en-US" sz="12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b="0" i="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şi</a:t>
                      </a:r>
                      <a:r>
                        <a:rPr lang="en-US" sz="12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b="0" i="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arcuri</a:t>
                      </a:r>
                      <a:r>
                        <a:rPr lang="en-US" sz="12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de </a:t>
                      </a:r>
                      <a:r>
                        <a:rPr lang="en-US" sz="1200" b="0" i="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abraziune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605357093"/>
                  </a:ext>
                </a:extLst>
              </a:tr>
              <a:tr h="3222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x-none" sz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Acumulare marină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i="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Plaje</a:t>
                      </a:r>
                      <a:r>
                        <a:rPr lang="en-US" sz="12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200" b="0" i="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cordoane</a:t>
                      </a:r>
                      <a:r>
                        <a:rPr lang="en-US" sz="12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b="0" i="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şi</a:t>
                      </a:r>
                      <a:r>
                        <a:rPr lang="en-US" sz="12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b="0" i="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grinduri</a:t>
                      </a:r>
                      <a:r>
                        <a:rPr lang="en-US" sz="12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de </a:t>
                      </a:r>
                      <a:r>
                        <a:rPr lang="en-US" sz="1200" b="0" i="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nisip</a:t>
                      </a:r>
                      <a:r>
                        <a:rPr lang="en-US" sz="12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lagune.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618651148"/>
                  </a:ext>
                </a:extLst>
              </a:tr>
              <a:tr h="828828">
                <a:tc>
                  <a:txBody>
                    <a:bodyPr/>
                    <a:lstStyle/>
                    <a:p>
                      <a:pPr algn="ctr"/>
                      <a:r>
                        <a:rPr lang="x-none" sz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BIOGEN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x-none" sz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-acțiunea organismelor vii (plante, animale)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x-none" sz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Acumulare biogenă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6981008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x-none" sz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ANTROPIC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x-none" sz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-acțiunea omului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x-none" sz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Exploatare și construcție antropică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0364402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893184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3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Тема3" id="{C5830DC3-157A-4F3E-B37D-9C2EDC0A309A}" vid="{037622F4-0E94-4A85-B5DE-5584A8CDF9B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Тема3</Template>
  <TotalTime>112</TotalTime>
  <Words>360</Words>
  <Application>Microsoft Office PowerPoint</Application>
  <PresentationFormat>Произвольный</PresentationFormat>
  <Paragraphs>66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Тема3</vt:lpstr>
      <vt:lpstr>Tema: Procesele exogene şi tipurile de relief create </vt:lpstr>
      <vt:lpstr>Noțiuni-cheie:</vt:lpstr>
      <vt:lpstr>Tipuri și forme de relief exogen</vt:lpstr>
      <vt:lpstr>Tipuri și forme de relief exogen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</dc:creator>
  <cp:lastModifiedBy>Andritchi V</cp:lastModifiedBy>
  <cp:revision>40</cp:revision>
  <dcterms:created xsi:type="dcterms:W3CDTF">2020-10-31T17:45:33Z</dcterms:created>
  <dcterms:modified xsi:type="dcterms:W3CDTF">2020-11-01T15:14:59Z</dcterms:modified>
</cp:coreProperties>
</file>