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7" r:id="rId2"/>
    <p:sldId id="258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F9F9F9"/>
    <a:srgbClr val="F8F8F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43" autoAdjust="0"/>
  </p:normalViewPr>
  <p:slideViewPr>
    <p:cSldViewPr snapToGrid="0">
      <p:cViewPr>
        <p:scale>
          <a:sx n="80" d="100"/>
          <a:sy n="80" d="100"/>
        </p:scale>
        <p:origin x="-1752" y="-7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0040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0314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27721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29091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1440379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968437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4356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5696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6697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206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4458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3737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80591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38722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1941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7568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DAC7AB-3DDC-4706-9AE3-C0FA61E445D8}" type="datetimeFigureOut">
              <a:rPr lang="en-US" smtClean="0"/>
              <a:pPr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7E78069-4E65-478C-B751-C3AA682A10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29682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547" y="1275805"/>
            <a:ext cx="6766561" cy="1320800"/>
          </a:xfrm>
        </p:spPr>
        <p:txBody>
          <a:bodyPr>
            <a:normAutofit/>
          </a:bodyPr>
          <a:lstStyle/>
          <a:p>
            <a:pPr algn="ctr">
              <a:lnSpc>
                <a:spcPct val="114000"/>
              </a:lnSpc>
            </a:pPr>
            <a:r>
              <a:rPr lang="x-none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x-none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x-none" sz="2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Presiunea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atmosferică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Rep</a:t>
            </a:r>
            <a:r>
              <a:rPr lang="x-none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rtiția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geografică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presiunii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atmosferice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46315" y="3110408"/>
            <a:ext cx="5387344" cy="3318936"/>
          </a:xfrm>
        </p:spPr>
        <p:txBody>
          <a:bodyPr/>
          <a:lstStyle/>
          <a:p>
            <a:pPr marL="0" indent="0" algn="ctr">
              <a:buNone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Plan:</a:t>
            </a:r>
          </a:p>
          <a:p>
            <a:pPr marL="514350" indent="-514350" algn="just">
              <a:lnSpc>
                <a:spcPct val="114000"/>
              </a:lnSpc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Principalele noțiuni: </a:t>
            </a:r>
            <a:r>
              <a:rPr lang="x-none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presiune atmosferică</a:t>
            </a: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ciclon, anticiclon, masă de aer, front atmosferic.</a:t>
            </a:r>
          </a:p>
          <a:p>
            <a:pPr marL="514350" indent="-514350" algn="just">
              <a:lnSpc>
                <a:spcPct val="114000"/>
              </a:lnSpc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Caracteristica comparativă a centrelor barice.</a:t>
            </a:r>
          </a:p>
          <a:p>
            <a:pPr marL="514350" indent="-514350" algn="just">
              <a:lnSpc>
                <a:spcPct val="114000"/>
              </a:lnSpc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Clasificarea maselor de aer.</a:t>
            </a:r>
          </a:p>
          <a:p>
            <a:pPr marL="514350" indent="-514350" algn="just">
              <a:lnSpc>
                <a:spcPct val="114000"/>
              </a:lnSpc>
              <a:spcBef>
                <a:spcPts val="600"/>
              </a:spcBef>
              <a:buSzPct val="100000"/>
              <a:buFont typeface="+mj-lt"/>
              <a:buAutoNum type="arabicPeriod"/>
            </a:pPr>
            <a:r>
              <a:rPr lang="x-none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Clasificarea fronturilor atmosferice.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428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92480"/>
            <a:ext cx="8176722" cy="579120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Noțiuni-cheie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60144"/>
            <a:ext cx="8176722" cy="388077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Presiune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atmosferică</a:t>
            </a:r>
            <a:r>
              <a:rPr lang="x-none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exercitat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masa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atmosferei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unitatea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suprafa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adic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greutatea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coloanei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verticale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sec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iunea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1 </a:t>
            </a:r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x-none" sz="2000" baseline="30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Ciclon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presiune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cu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scăzute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x-none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Anticiclon</a:t>
            </a:r>
            <a:r>
              <a:rPr lang="x-none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areal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presiune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mare (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valorile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presiunii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la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periferie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centru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x-none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volum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 m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rimi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omogene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proprietățile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dobândite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suprafa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de </a:t>
            </a:r>
            <a:r>
              <a:rPr lang="en-US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origine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x-none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Front atmosferic </a:t>
            </a:r>
            <a:r>
              <a:rPr lang="x-none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zonă de tranziție dintre două mase de aer cu proprietăți diferite.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024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662" y="744583"/>
            <a:ext cx="8127999" cy="924559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Caracterizarea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comparativă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centrelor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barice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43560762"/>
              </p:ext>
            </p:extLst>
          </p:nvPr>
        </p:nvGraphicFramePr>
        <p:xfrm>
          <a:off x="1130662" y="1773645"/>
          <a:ext cx="8127999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360">
                  <a:extLst>
                    <a:ext uri="{9D8B030D-6E8A-4147-A177-3AD203B41FA5}">
                      <a16:colId xmlns="" xmlns:a16="http://schemas.microsoft.com/office/drawing/2014/main" val="1599479308"/>
                    </a:ext>
                  </a:extLst>
                </a:gridCol>
                <a:gridCol w="3095897">
                  <a:extLst>
                    <a:ext uri="{9D8B030D-6E8A-4147-A177-3AD203B41FA5}">
                      <a16:colId xmlns="" xmlns:a16="http://schemas.microsoft.com/office/drawing/2014/main" val="3701915125"/>
                    </a:ext>
                  </a:extLst>
                </a:gridCol>
                <a:gridCol w="3040742">
                  <a:extLst>
                    <a:ext uri="{9D8B030D-6E8A-4147-A177-3AD203B41FA5}">
                      <a16:colId xmlns="" xmlns:a16="http://schemas.microsoft.com/office/drawing/2014/main" val="18889954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x-none" sz="16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Principalele</a:t>
                      </a:r>
                      <a:r>
                        <a:rPr lang="x-none" sz="16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x-none" sz="16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caracteristici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CICLON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16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ANTICICLON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681153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Condiții</a:t>
                      </a:r>
                      <a:r>
                        <a:rPr lang="x-none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formare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Mişcarea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ascendentă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aerului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convergentă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orizontală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Mişcarea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descendentă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aerului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divergentă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orizontală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11677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Presiunea în</a:t>
                      </a:r>
                      <a:r>
                        <a:rPr lang="x-none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centru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Scăzută</a:t>
                      </a:r>
                    </a:p>
                    <a:p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Ridicată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967077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Deplasarea aerului pe orizontală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emisfera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nord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aerul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mişcă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contrar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acelor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ceasornic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iar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emisfera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sud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după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acele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ceasornic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emisfera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nord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aerul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mişcă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după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acele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ceasornic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iar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în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emisfera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sud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contrar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acelor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ceasornic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86921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x-none" sz="1600" i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Influența asupra</a:t>
                      </a:r>
                      <a:r>
                        <a:rPr lang="x-none" sz="1600" i="1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vremii</a:t>
                      </a:r>
                      <a:endParaRPr lang="en-US" sz="1600" i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x-none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ncălzirea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vremii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iarna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x-none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ș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răcorirea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vânturi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puternice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precipitaţii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atmosferice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x-none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î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nnourare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Vreme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iarna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vânturi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slabe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vreme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senină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lipsă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</a:t>
                      </a:r>
                      <a:r>
                        <a:rPr lang="x-none" sz="1600" i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i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precipita</a:t>
                      </a:r>
                      <a:r>
                        <a:rPr lang="x-none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ț</a:t>
                      </a:r>
                      <a:r>
                        <a:rPr lang="en-US" sz="1600" i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ii.</a:t>
                      </a:r>
                    </a:p>
                    <a:p>
                      <a:endParaRPr lang="en-US" sz="1600" i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44676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7695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Прямая соединительная линия 42"/>
          <p:cNvCxnSpPr/>
          <p:nvPr/>
        </p:nvCxnSpPr>
        <p:spPr>
          <a:xfrm flipH="1" flipV="1">
            <a:off x="4776421" y="1699212"/>
            <a:ext cx="448" cy="1959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0789" y="395080"/>
            <a:ext cx="7585099" cy="497024"/>
          </a:xfrm>
        </p:spPr>
        <p:txBody>
          <a:bodyPr>
            <a:normAutofit/>
          </a:bodyPr>
          <a:lstStyle/>
          <a:p>
            <a:pPr algn="ctr"/>
            <a:r>
              <a:rPr lang="x-none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Clasificarea maselor de aer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050566" y="3881692"/>
            <a:ext cx="8121290" cy="497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x-none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Clasificarea fonturilor atmosferice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9" name="Группа 108"/>
          <p:cNvGrpSpPr/>
          <p:nvPr/>
        </p:nvGrpSpPr>
        <p:grpSpPr>
          <a:xfrm>
            <a:off x="538166" y="1208219"/>
            <a:ext cx="9641817" cy="2302544"/>
            <a:chOff x="2011139" y="1174275"/>
            <a:chExt cx="9708368" cy="1973504"/>
          </a:xfrm>
        </p:grpSpPr>
        <p:cxnSp>
          <p:nvCxnSpPr>
            <p:cNvPr id="52" name="Соединительная линия уступом 51"/>
            <p:cNvCxnSpPr/>
            <p:nvPr/>
          </p:nvCxnSpPr>
          <p:spPr>
            <a:xfrm rot="10800000" flipV="1">
              <a:off x="2493645" y="2584997"/>
              <a:ext cx="625381" cy="241025"/>
            </a:xfrm>
            <a:prstGeom prst="bentConnector2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Соединительная линия уступом 58"/>
            <p:cNvCxnSpPr>
              <a:endCxn id="11" idx="0"/>
            </p:cNvCxnSpPr>
            <p:nvPr/>
          </p:nvCxnSpPr>
          <p:spPr>
            <a:xfrm rot="5400000">
              <a:off x="5152138" y="2269597"/>
              <a:ext cx="320444" cy="628379"/>
            </a:xfrm>
            <a:prstGeom prst="bentConnector3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Соединительная линия уступом 60"/>
            <p:cNvCxnSpPr>
              <a:endCxn id="12" idx="0"/>
            </p:cNvCxnSpPr>
            <p:nvPr/>
          </p:nvCxnSpPr>
          <p:spPr>
            <a:xfrm>
              <a:off x="5626100" y="2584997"/>
              <a:ext cx="628829" cy="161873"/>
            </a:xfrm>
            <a:prstGeom prst="bentConnector2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Соединительная линия уступом 62"/>
            <p:cNvCxnSpPr>
              <a:endCxn id="10" idx="0"/>
            </p:cNvCxnSpPr>
            <p:nvPr/>
          </p:nvCxnSpPr>
          <p:spPr>
            <a:xfrm rot="16200000" flipH="1">
              <a:off x="3273280" y="2272306"/>
              <a:ext cx="322869" cy="625383"/>
            </a:xfrm>
            <a:prstGeom prst="bentConnector3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Прямоугольник 9"/>
            <p:cNvSpPr/>
            <p:nvPr/>
          </p:nvSpPr>
          <p:spPr>
            <a:xfrm>
              <a:off x="3261903" y="2746433"/>
              <a:ext cx="971005" cy="40091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011139" y="2746433"/>
              <a:ext cx="971005" cy="40091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512667" y="2744008"/>
              <a:ext cx="971005" cy="40091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769426" y="2746869"/>
              <a:ext cx="971005" cy="40091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75" name="Соединительная линия уступом 74"/>
            <p:cNvCxnSpPr>
              <a:endCxn id="78" idx="0"/>
            </p:cNvCxnSpPr>
            <p:nvPr/>
          </p:nvCxnSpPr>
          <p:spPr>
            <a:xfrm rot="10800000" flipV="1">
              <a:off x="3122025" y="1772281"/>
              <a:ext cx="3148148" cy="167957"/>
            </a:xfrm>
            <a:prstGeom prst="bentConnector2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Прямоугольник 77"/>
            <p:cNvSpPr/>
            <p:nvPr/>
          </p:nvSpPr>
          <p:spPr>
            <a:xfrm>
              <a:off x="2181498" y="1940238"/>
              <a:ext cx="1881052" cy="483326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400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Criteriu termic</a:t>
              </a:r>
              <a:endParaRPr lang="en-US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8360229" y="1940238"/>
              <a:ext cx="1998618" cy="483326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400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Criteriu geografic</a:t>
              </a:r>
              <a:endParaRPr lang="en-US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4512668" y="1940238"/>
              <a:ext cx="2227764" cy="483326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400" b="1" i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Criteriu termodinamic</a:t>
              </a:r>
              <a:endParaRPr lang="en-US" sz="1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1" name="Соединительная линия уступом 80"/>
            <p:cNvCxnSpPr>
              <a:stCxn id="79" idx="2"/>
            </p:cNvCxnSpPr>
            <p:nvPr/>
          </p:nvCxnSpPr>
          <p:spPr>
            <a:xfrm rot="16200000" flipH="1">
              <a:off x="10136550" y="1646552"/>
              <a:ext cx="320444" cy="1874468"/>
            </a:xfrm>
            <a:prstGeom prst="bentConnector3">
              <a:avLst>
                <a:gd name="adj1" fmla="val 47156"/>
              </a:avLst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Соединительная линия уступом 81"/>
            <p:cNvCxnSpPr/>
            <p:nvPr/>
          </p:nvCxnSpPr>
          <p:spPr>
            <a:xfrm rot="10800000" flipV="1">
              <a:off x="7499698" y="2577611"/>
              <a:ext cx="1859839" cy="162527"/>
            </a:xfrm>
            <a:prstGeom prst="bentConnector3">
              <a:avLst>
                <a:gd name="adj1" fmla="val 100192"/>
              </a:avLst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единительная линия 82"/>
            <p:cNvCxnSpPr/>
            <p:nvPr/>
          </p:nvCxnSpPr>
          <p:spPr>
            <a:xfrm flipV="1">
              <a:off x="8741920" y="2577611"/>
              <a:ext cx="1919" cy="17614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/>
            <p:nvPr/>
          </p:nvCxnSpPr>
          <p:spPr>
            <a:xfrm flipH="1" flipV="1">
              <a:off x="9977157" y="2583786"/>
              <a:ext cx="449" cy="163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5" name="Прямоугольник 84"/>
            <p:cNvSpPr/>
            <p:nvPr/>
          </p:nvSpPr>
          <p:spPr>
            <a:xfrm>
              <a:off x="7014196" y="2744008"/>
              <a:ext cx="971005" cy="40091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8258963" y="2746432"/>
              <a:ext cx="971005" cy="40091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9503733" y="2744008"/>
              <a:ext cx="971005" cy="40091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10748502" y="2744008"/>
              <a:ext cx="971005" cy="400910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2181498" y="1174275"/>
              <a:ext cx="8177348" cy="445519"/>
            </a:xfrm>
            <a:prstGeom prst="rect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4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CLASIFICAREA MASELOR DE AER</a:t>
              </a:r>
              <a:endParaRPr lang="en-US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6" name="Группа 145"/>
          <p:cNvGrpSpPr/>
          <p:nvPr/>
        </p:nvGrpSpPr>
        <p:grpSpPr>
          <a:xfrm>
            <a:off x="1050566" y="4563582"/>
            <a:ext cx="8121290" cy="1565366"/>
            <a:chOff x="1122499" y="3928187"/>
            <a:chExt cx="8121290" cy="1565366"/>
          </a:xfrm>
        </p:grpSpPr>
        <p:sp>
          <p:nvSpPr>
            <p:cNvPr id="128" name="Прямоугольник 127"/>
            <p:cNvSpPr/>
            <p:nvPr/>
          </p:nvSpPr>
          <p:spPr>
            <a:xfrm>
              <a:off x="1298467" y="3928187"/>
              <a:ext cx="7769354" cy="463113"/>
            </a:xfrm>
            <a:prstGeom prst="rect">
              <a:avLst/>
            </a:prstGeom>
            <a:ln w="12700"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x-none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CLASIFICAREA FONTURILOR ATMOSFERICE</a:t>
              </a:r>
              <a:endPara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36" name="Соединительная линия уступом 135"/>
            <p:cNvCxnSpPr>
              <a:stCxn id="128" idx="2"/>
              <a:endCxn id="131" idx="0"/>
            </p:cNvCxnSpPr>
            <p:nvPr/>
          </p:nvCxnSpPr>
          <p:spPr>
            <a:xfrm rot="16200000" flipH="1">
              <a:off x="6398390" y="3176053"/>
              <a:ext cx="537625" cy="2968117"/>
            </a:xfrm>
            <a:prstGeom prst="bentConnector3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Соединительная линия уступом 137"/>
            <p:cNvCxnSpPr/>
            <p:nvPr/>
          </p:nvCxnSpPr>
          <p:spPr>
            <a:xfrm rot="10800000" flipV="1">
              <a:off x="2219476" y="4660111"/>
              <a:ext cx="2971082" cy="268814"/>
            </a:xfrm>
            <a:prstGeom prst="bentConnector2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Прямая соединительная линия 139"/>
            <p:cNvCxnSpPr/>
            <p:nvPr/>
          </p:nvCxnSpPr>
          <p:spPr>
            <a:xfrm>
              <a:off x="5183144" y="4660111"/>
              <a:ext cx="0" cy="731924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9" name="Прямоугольник 128"/>
            <p:cNvSpPr/>
            <p:nvPr/>
          </p:nvSpPr>
          <p:spPr>
            <a:xfrm>
              <a:off x="1122499" y="4928925"/>
              <a:ext cx="2196920" cy="564628"/>
            </a:xfrm>
            <a:prstGeom prst="rect">
              <a:avLst/>
            </a:prstGeom>
            <a:ln w="12700"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Прямоугольник 129"/>
            <p:cNvSpPr/>
            <p:nvPr/>
          </p:nvSpPr>
          <p:spPr>
            <a:xfrm>
              <a:off x="4090615" y="4928925"/>
              <a:ext cx="2196920" cy="564628"/>
            </a:xfrm>
            <a:prstGeom prst="rect">
              <a:avLst/>
            </a:prstGeom>
            <a:ln w="12700"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Прямоугольник 130"/>
            <p:cNvSpPr/>
            <p:nvPr/>
          </p:nvSpPr>
          <p:spPr>
            <a:xfrm>
              <a:off x="7058732" y="4928925"/>
              <a:ext cx="2185057" cy="564628"/>
            </a:xfrm>
            <a:prstGeom prst="rect">
              <a:avLst/>
            </a:prstGeom>
            <a:ln w="12700">
              <a:solidFill>
                <a:srgbClr val="000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1" name="Соединительная линия уступом 30"/>
          <p:cNvCxnSpPr>
            <a:endCxn id="79" idx="0"/>
          </p:cNvCxnSpPr>
          <p:nvPr/>
        </p:nvCxnSpPr>
        <p:spPr>
          <a:xfrm>
            <a:off x="4768003" y="1905929"/>
            <a:ext cx="3068189" cy="195961"/>
          </a:xfrm>
          <a:prstGeom prst="bentConnector2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>
            <a:stCxn id="80" idx="0"/>
          </p:cNvCxnSpPr>
          <p:nvPr/>
        </p:nvCxnSpPr>
        <p:spPr>
          <a:xfrm flipH="1" flipV="1">
            <a:off x="4128346" y="1905929"/>
            <a:ext cx="448" cy="1959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1885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118</TotalTime>
  <Words>306</Words>
  <Application>Microsoft Office PowerPoint</Application>
  <PresentationFormat>Произвольный</PresentationFormat>
  <Paragraphs>36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Аспект</vt:lpstr>
      <vt:lpstr>Tema: Presiunea atmosferică. Repartiția geografică a presiunii atmosferice. </vt:lpstr>
      <vt:lpstr>Noțiuni-cheie</vt:lpstr>
      <vt:lpstr>Caracterizarea comparativă a centrelor barice</vt:lpstr>
      <vt:lpstr>Clasificarea maselor de aer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Diana</dc:creator>
  <cp:lastModifiedBy>Andritchi V</cp:lastModifiedBy>
  <cp:revision>51</cp:revision>
  <dcterms:created xsi:type="dcterms:W3CDTF">2020-11-06T22:17:09Z</dcterms:created>
  <dcterms:modified xsi:type="dcterms:W3CDTF">2020-11-08T08:13:02Z</dcterms:modified>
</cp:coreProperties>
</file>