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204B37DE-9B4E-4A04-9128-B18A35CD759A}">
          <p14:sldIdLst>
            <p14:sldId id="257"/>
            <p14:sldId id="258"/>
            <p14:sldId id="259"/>
            <p14:sldId id="260"/>
          </p14:sldIdLst>
        </p14:section>
        <p14:section name="Untitled Section" id="{EA2E9C6C-22CD-4172-8F49-F9199C3781B6}">
          <p14:sldIdLst>
            <p14:sldId id="261"/>
            <p14:sldId id="262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547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294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9591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749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6948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4615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0184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865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698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737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155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826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873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718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4549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6624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471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5BB324-9730-42DC-BE14-9A49EDCFB071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3849916-DDA0-4BC9-8FED-3C6E69F260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115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Precipitațiile atmosferice. </a:t>
            </a:r>
            <a:r>
              <a:rPr 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Repartiția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geografică a precipitațiilor atmosferice.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DFB198-624C-4FA3-920A-6C0F6743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6376" y="2653936"/>
            <a:ext cx="5990321" cy="3124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x-none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Noțiuni-cheie: precipitații atmosferice, umiditatea aerului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Criteriile de clasificare a precipitațiilor atmosferice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Repartiția geografică a precipitațiilor atmosferice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Coeficientul de umezire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4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716" y="163286"/>
            <a:ext cx="10018713" cy="1752599"/>
          </a:xfrm>
        </p:spPr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Noțiuni - cheie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DFB198-624C-4FA3-920A-6C0F6743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865" y="2420982"/>
            <a:ext cx="7278414" cy="3124201"/>
          </a:xfrm>
        </p:spPr>
        <p:txBody>
          <a:bodyPr/>
          <a:lstStyle/>
          <a:p>
            <a:pPr marL="0" indent="0" algn="just">
              <a:lnSpc>
                <a:spcPct val="140000"/>
              </a:lnSpc>
              <a:spcBef>
                <a:spcPts val="600"/>
              </a:spcBef>
              <a:buNone/>
            </a:pPr>
            <a:r>
              <a:rPr lang="x-non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Precipitații atmosferice </a:t>
            </a:r>
            <a: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totalitatea particulelor de apă lichidă sau solidă care cad din nori și ajung pe suprafața terestră.</a:t>
            </a:r>
          </a:p>
          <a:p>
            <a:pPr marL="0" indent="0" algn="just">
              <a:lnSpc>
                <a:spcPct val="140000"/>
              </a:lnSpc>
              <a:spcBef>
                <a:spcPts val="600"/>
              </a:spcBef>
              <a:buNone/>
            </a:pPr>
            <a:r>
              <a:rPr lang="x-non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Umiditatea aerului </a:t>
            </a:r>
            <a: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conținutul </a:t>
            </a:r>
            <a:r>
              <a:rPr lang="x-none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vaporilor de apă </a:t>
            </a:r>
            <a:r>
              <a:rPr 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</a:t>
            </a:r>
            <a:r>
              <a:rPr lang="x-none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aer.</a:t>
            </a:r>
            <a:endParaRPr lang="x-none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5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79" y="179736"/>
            <a:ext cx="7935468" cy="1752599"/>
          </a:xfrm>
        </p:spPr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Fenomenele, condițiile și consecințele </a:t>
            </a:r>
            <a:r>
              <a:rPr lang="x-non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condensării vaporilor de apă în atmosferă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BC85F3BC-65A0-46CA-BE7C-DD01345ED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78333867"/>
              </p:ext>
            </p:extLst>
          </p:nvPr>
        </p:nvGraphicFramePr>
        <p:xfrm>
          <a:off x="2622479" y="1932335"/>
          <a:ext cx="7935468" cy="3824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="" xmlns:a16="http://schemas.microsoft.com/office/drawing/2014/main" val="2763141176"/>
                    </a:ext>
                  </a:extLst>
                </a:gridCol>
                <a:gridCol w="1206500">
                  <a:extLst>
                    <a:ext uri="{9D8B030D-6E8A-4147-A177-3AD203B41FA5}">
                      <a16:colId xmlns="" xmlns:a16="http://schemas.microsoft.com/office/drawing/2014/main" val="2970684892"/>
                    </a:ext>
                  </a:extLst>
                </a:gridCol>
                <a:gridCol w="2717800">
                  <a:extLst>
                    <a:ext uri="{9D8B030D-6E8A-4147-A177-3AD203B41FA5}">
                      <a16:colId xmlns="" xmlns:a16="http://schemas.microsoft.com/office/drawing/2014/main" val="1685429694"/>
                    </a:ext>
                  </a:extLst>
                </a:gridCol>
                <a:gridCol w="2715768">
                  <a:extLst>
                    <a:ext uri="{9D8B030D-6E8A-4147-A177-3AD203B41FA5}">
                      <a16:colId xmlns="" xmlns:a16="http://schemas.microsoft.com/office/drawing/2014/main" val="299506086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Fenomenul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Condiție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Fenomenul efect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93552115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 suprafața terestră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Roua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14872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Bruma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052261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Chiciura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398072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Poleiul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7608487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 stratul inferior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Ceața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306006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Pâcla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3421591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Smogul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61436382"/>
                  </a:ext>
                </a:extLst>
              </a:tr>
              <a:tr h="857674">
                <a:tc>
                  <a:txBody>
                    <a:bodyPr/>
                    <a:lstStyle/>
                    <a:p>
                      <a:pPr algn="ctr"/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 stratul liber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Nori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049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673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273" y="10521"/>
            <a:ext cx="6652595" cy="1752599"/>
          </a:xfrm>
        </p:spPr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Tipurile și exemple de precipitații atmosferice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3043123" y="1752599"/>
            <a:ext cx="6901085" cy="4212772"/>
            <a:chOff x="2783167" y="1530530"/>
            <a:chExt cx="8031239" cy="458941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783167" y="4206239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630505" y="4206239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477844" y="4212770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662265" y="4199708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509603" y="4199708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356941" y="4212770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8541361" y="4212770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388699" y="4212770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0236038" y="4219301"/>
              <a:ext cx="578368" cy="190064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6807175" y="2169522"/>
              <a:ext cx="0" cy="8458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Прямоугольник 3"/>
            <p:cNvSpPr/>
            <p:nvPr/>
          </p:nvSpPr>
          <p:spPr>
            <a:xfrm>
              <a:off x="5224713" y="1530530"/>
              <a:ext cx="3148148" cy="73152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Precipitații atmosferice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Соединительная линия уступом 34"/>
            <p:cNvCxnSpPr>
              <a:endCxn id="5" idx="0"/>
            </p:cNvCxnSpPr>
            <p:nvPr/>
          </p:nvCxnSpPr>
          <p:spPr>
            <a:xfrm rot="10800000" flipV="1">
              <a:off x="3936113" y="2592432"/>
              <a:ext cx="3046777" cy="422910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Соединительная линия уступом 36"/>
            <p:cNvCxnSpPr>
              <a:endCxn id="7" idx="0"/>
            </p:cNvCxnSpPr>
            <p:nvPr/>
          </p:nvCxnSpPr>
          <p:spPr>
            <a:xfrm>
              <a:off x="6631461" y="2592432"/>
              <a:ext cx="3046777" cy="422910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>
            <a:xfrm>
              <a:off x="3919689" y="3366950"/>
              <a:ext cx="0" cy="8458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789367" y="3360419"/>
              <a:ext cx="0" cy="8458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9677883" y="3366950"/>
              <a:ext cx="0" cy="8458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2886354" y="3015342"/>
              <a:ext cx="2099516" cy="73152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După starea de agregare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757417" y="3015342"/>
              <a:ext cx="2099516" cy="73152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După durată 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628480" y="3015342"/>
              <a:ext cx="2099516" cy="73152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După geneză </a:t>
              </a:r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Соединительная линия уступом 55"/>
            <p:cNvCxnSpPr>
              <a:endCxn id="8" idx="0"/>
            </p:cNvCxnSpPr>
            <p:nvPr/>
          </p:nvCxnSpPr>
          <p:spPr>
            <a:xfrm rot="10800000" flipV="1">
              <a:off x="3072351" y="3938451"/>
              <a:ext cx="847338" cy="267788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Соединительная линия уступом 58"/>
            <p:cNvCxnSpPr>
              <a:endCxn id="10" idx="0"/>
            </p:cNvCxnSpPr>
            <p:nvPr/>
          </p:nvCxnSpPr>
          <p:spPr>
            <a:xfrm>
              <a:off x="3919689" y="3938451"/>
              <a:ext cx="847339" cy="274319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Соединительная линия уступом 62"/>
            <p:cNvCxnSpPr>
              <a:endCxn id="17" idx="0"/>
            </p:cNvCxnSpPr>
            <p:nvPr/>
          </p:nvCxnSpPr>
          <p:spPr>
            <a:xfrm rot="10800000" flipV="1">
              <a:off x="5951449" y="3938450"/>
              <a:ext cx="837918" cy="261257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Соединительная линия уступом 66"/>
            <p:cNvCxnSpPr>
              <a:endCxn id="19" idx="0"/>
            </p:cNvCxnSpPr>
            <p:nvPr/>
          </p:nvCxnSpPr>
          <p:spPr>
            <a:xfrm>
              <a:off x="6789367" y="3938449"/>
              <a:ext cx="856758" cy="274321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Соединительная линия уступом 68"/>
            <p:cNvCxnSpPr>
              <a:endCxn id="20" idx="0"/>
            </p:cNvCxnSpPr>
            <p:nvPr/>
          </p:nvCxnSpPr>
          <p:spPr>
            <a:xfrm rot="10800000" flipV="1">
              <a:off x="8830545" y="3938448"/>
              <a:ext cx="847338" cy="274321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Соединительная линия уступом 70"/>
            <p:cNvCxnSpPr>
              <a:endCxn id="22" idx="0"/>
            </p:cNvCxnSpPr>
            <p:nvPr/>
          </p:nvCxnSpPr>
          <p:spPr>
            <a:xfrm>
              <a:off x="9677882" y="3938448"/>
              <a:ext cx="847340" cy="280853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423731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530" y="0"/>
            <a:ext cx="6557555" cy="1752599"/>
          </a:xfrm>
        </p:spPr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Coeficientul de umezire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DFB198-624C-4FA3-920A-6C0F6743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5531" y="1752599"/>
            <a:ext cx="6557555" cy="4177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Coeficientul de umezire 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gradul de umezire al teritoriului</a:t>
            </a: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Tab. 3.5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3.6; pag 94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3102039"/>
                  </p:ext>
                </p:extLst>
              </p:nvPr>
            </p:nvGraphicFramePr>
            <p:xfrm>
              <a:off x="3990703" y="2807176"/>
              <a:ext cx="4611189" cy="1981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9368">
                      <a:extLst>
                        <a:ext uri="{9D8B030D-6E8A-4147-A177-3AD203B41FA5}">
                          <a16:colId xmlns:a16="http://schemas.microsoft.com/office/drawing/2014/main" val="1996892849"/>
                        </a:ext>
                      </a:extLst>
                    </a:gridCol>
                    <a:gridCol w="3141821">
                      <a:extLst>
                        <a:ext uri="{9D8B030D-6E8A-4147-A177-3AD203B41FA5}">
                          <a16:colId xmlns:a16="http://schemas.microsoft.com/office/drawing/2014/main" val="304431848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o-MD" sz="22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o-MD" sz="2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num>
                                <m:den>
                                  <m:r>
                                    <a:rPr lang="ro-MD" sz="2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𝐄</m:t>
                                  </m:r>
                                </m:den>
                              </m:f>
                            </m:oMath>
                          </a14:m>
                          <a:r>
                            <a:rPr lang="ro-MD" sz="2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</a:t>
                          </a:r>
                        </a:p>
                        <a:p>
                          <a:r>
                            <a:rPr lang="ro-MD" sz="20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ro-MD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 </a:t>
                          </a:r>
                          <a:r>
                            <a:rPr lang="ro-MD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– coeficientul de umezire</a:t>
                          </a:r>
                        </a:p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ro-MD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 </a:t>
                          </a:r>
                          <a:r>
                            <a:rPr lang="ro-MD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– cantitate anuală de precipitații atmosferice</a:t>
                          </a:r>
                        </a:p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ro-MD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ro-MD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– evaporația potențială</a:t>
                          </a:r>
                        </a:p>
                        <a:p>
                          <a:pPr>
                            <a:lnSpc>
                              <a:spcPct val="114000"/>
                            </a:lnSpc>
                          </a:pP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587082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="" xmlns:p14="http://schemas.microsoft.com/office/powerpoint/2010/main" val="3763102039"/>
                  </p:ext>
                </p:extLst>
              </p:nvPr>
            </p:nvGraphicFramePr>
            <p:xfrm>
              <a:off x="3990703" y="2807176"/>
              <a:ext cx="4611189" cy="1981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9368">
                      <a:extLst>
                        <a:ext uri="{9D8B030D-6E8A-4147-A177-3AD203B41FA5}">
                          <a16:colId xmlns="" xmlns:a16="http://schemas.microsoft.com/office/drawing/2014/main" val="1996892849"/>
                        </a:ext>
                      </a:extLst>
                    </a:gridCol>
                    <a:gridCol w="3141821">
                      <a:extLst>
                        <a:ext uri="{9D8B030D-6E8A-4147-A177-3AD203B41FA5}">
                          <a16:colId xmlns="" xmlns:a16="http://schemas.microsoft.com/office/drawing/2014/main" val="3044318480"/>
                        </a:ext>
                      </a:extLst>
                    </a:gridCol>
                  </a:tblGrid>
                  <a:tr h="1981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613" r="-2132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x-none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 </a:t>
                          </a:r>
                          <a:r>
                            <a:rPr lang="x-none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– coeficientul de umezire</a:t>
                          </a:r>
                        </a:p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x-none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 </a:t>
                          </a:r>
                          <a:r>
                            <a:rPr lang="x-none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– cantitate anuală de precipitații atmosferice</a:t>
                          </a:r>
                        </a:p>
                        <a:p>
                          <a:pPr marL="0" indent="0" algn="l">
                            <a:lnSpc>
                              <a:spcPct val="114000"/>
                            </a:lnSpc>
                            <a:spcBef>
                              <a:spcPts val="600"/>
                            </a:spcBef>
                            <a:buNone/>
                          </a:pPr>
                          <a:r>
                            <a:rPr lang="x-none" sz="2000" b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x-none" sz="20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– evaporația potențială</a:t>
                          </a:r>
                        </a:p>
                        <a:p>
                          <a:pPr>
                            <a:lnSpc>
                              <a:spcPct val="114000"/>
                            </a:lnSpc>
                          </a:pP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558708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="" xmlns:p14="http://schemas.microsoft.com/office/powerpoint/2010/main" val="215739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76DC75-2FF9-40A1-873A-07DC5BC1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1752599"/>
          </a:xfrm>
        </p:spPr>
        <p:txBody>
          <a:bodyPr>
            <a:normAutofit/>
          </a:bodyPr>
          <a:lstStyle/>
          <a:p>
            <a:r>
              <a:rPr 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pentru acasă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DFB198-624C-4FA3-920A-6C0F6743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43" y="1685109"/>
            <a:ext cx="8399417" cy="4197531"/>
          </a:xfrm>
        </p:spPr>
        <p:txBody>
          <a:bodyPr/>
          <a:lstStyle/>
          <a:p>
            <a:r>
              <a:rPr lang="ro-RO" dirty="0" smtClean="0"/>
              <a:t>1.De studiat tema din manual </a:t>
            </a:r>
            <a:r>
              <a:rPr lang="ro-RO" smtClean="0"/>
              <a:t>pagina 90.</a:t>
            </a:r>
            <a:endParaRPr lang="ro-RO" dirty="0" smtClean="0"/>
          </a:p>
          <a:p>
            <a:r>
              <a:rPr lang="ro-RO" dirty="0" smtClean="0"/>
              <a:t>2.De rezolvat fișa de pe moodle.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929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282</TotalTime>
  <Words>164</Words>
  <Application>Microsoft Office PowerPoint</Application>
  <PresentationFormat>Произвольный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Параллакс</vt:lpstr>
      <vt:lpstr>Tema: Precipitațiile atmosferice.  Repartiția geografică a precipitațiilor atmosferice.</vt:lpstr>
      <vt:lpstr>Noțiuni - cheie</vt:lpstr>
      <vt:lpstr>Fenomenele, condițiile și consecințele condensării vaporilor de apă în atmosferă</vt:lpstr>
      <vt:lpstr>Tipurile și exemple de precipitații atmosferice</vt:lpstr>
      <vt:lpstr>Coeficientul de umezire </vt:lpstr>
      <vt:lpstr>Tema pentru acasă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Precipitațiile atmosferice. Repartiția geografică a precipitațiilor atmosferice.</dc:title>
  <dc:creator>Diana</dc:creator>
  <cp:lastModifiedBy>Andritchi V</cp:lastModifiedBy>
  <cp:revision>32</cp:revision>
  <dcterms:created xsi:type="dcterms:W3CDTF">2020-11-27T15:23:09Z</dcterms:created>
  <dcterms:modified xsi:type="dcterms:W3CDTF">2020-11-28T14:40:05Z</dcterms:modified>
</cp:coreProperties>
</file>